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Lst>
  <p:notesMasterIdLst>
    <p:notesMasterId r:id="rId48"/>
  </p:notesMasterIdLst>
  <p:sldIdLst>
    <p:sldId id="256" r:id="rId2"/>
    <p:sldId id="257" r:id="rId3"/>
    <p:sldId id="258" r:id="rId4"/>
    <p:sldId id="259" r:id="rId5"/>
    <p:sldId id="260" r:id="rId6"/>
    <p:sldId id="261" r:id="rId7"/>
    <p:sldId id="262" r:id="rId8"/>
    <p:sldId id="313" r:id="rId9"/>
    <p:sldId id="314" r:id="rId10"/>
    <p:sldId id="263" r:id="rId11"/>
    <p:sldId id="296" r:id="rId12"/>
    <p:sldId id="297" r:id="rId13"/>
    <p:sldId id="298" r:id="rId14"/>
    <p:sldId id="299" r:id="rId15"/>
    <p:sldId id="300" r:id="rId16"/>
    <p:sldId id="301" r:id="rId17"/>
    <p:sldId id="302" r:id="rId18"/>
    <p:sldId id="303" r:id="rId19"/>
    <p:sldId id="289" r:id="rId20"/>
    <p:sldId id="290" r:id="rId21"/>
    <p:sldId id="291" r:id="rId22"/>
    <p:sldId id="315" r:id="rId23"/>
    <p:sldId id="292" r:id="rId24"/>
    <p:sldId id="293" r:id="rId25"/>
    <p:sldId id="294" r:id="rId26"/>
    <p:sldId id="309" r:id="rId27"/>
    <p:sldId id="275" r:id="rId28"/>
    <p:sldId id="276" r:id="rId29"/>
    <p:sldId id="304" r:id="rId30"/>
    <p:sldId id="277" r:id="rId31"/>
    <p:sldId id="278" r:id="rId32"/>
    <p:sldId id="279" r:id="rId33"/>
    <p:sldId id="280" r:id="rId34"/>
    <p:sldId id="281" r:id="rId35"/>
    <p:sldId id="282" r:id="rId36"/>
    <p:sldId id="312" r:id="rId37"/>
    <p:sldId id="283" r:id="rId38"/>
    <p:sldId id="307" r:id="rId39"/>
    <p:sldId id="284" r:id="rId40"/>
    <p:sldId id="308" r:id="rId41"/>
    <p:sldId id="285" r:id="rId42"/>
    <p:sldId id="286" r:id="rId43"/>
    <p:sldId id="287" r:id="rId44"/>
    <p:sldId id="306" r:id="rId45"/>
    <p:sldId id="305" r:id="rId46"/>
    <p:sldId id="311" r:id="rId47"/>
  </p:sldIdLst>
  <p:sldSz cx="9144000" cy="5143500" type="screen16x9"/>
  <p:notesSz cx="6858000" cy="9144000"/>
  <p:embeddedFontLst>
    <p:embeddedFont>
      <p:font typeface="Arial Black" pitchFamily="34" charset="0"/>
      <p:bold r:id="rId49"/>
    </p:embeddedFont>
    <p:embeddedFont>
      <p:font typeface="Roboto" charset="0"/>
      <p:regular r:id="rId50"/>
      <p:bold r:id="rId51"/>
      <p:italic r:id="rId52"/>
      <p:boldItalic r:id="rId53"/>
    </p:embeddedFont>
    <p:embeddedFont>
      <p:font typeface="Calibri"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059B8F6F-646D-46DF-AE40-8BDCF0375636}">
  <a:tblStyle styleId="{059B8F6F-646D-46DF-AE40-8BDCF0375636}" styleName="Table_0"/>
  <a:tblStyle styleId="{D9E75710-2F0A-4061-8F9A-117E1DD1F380}" styleName="Table_1">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D664709A-3E04-478C-BA8F-562805DED5A3}" styleName="Table_2">
    <a:wholeTbl>
      <a:tcStyle>
        <a:tcBdr>
          <a:left>
            <a:ln w="12700" cap="flat" cmpd="sng">
              <a:solidFill>
                <a:srgbClr val="000000"/>
              </a:solidFill>
              <a:prstDash val="solid"/>
              <a:round/>
              <a:headEnd type="none" w="med" len="med"/>
              <a:tailEnd type="none" w="med" len="med"/>
            </a:ln>
          </a:left>
          <a:right>
            <a:ln w="12700" cap="flat" cmpd="sng">
              <a:solidFill>
                <a:srgbClr val="000000"/>
              </a:solidFill>
              <a:prstDash val="solid"/>
              <a:round/>
              <a:headEnd type="none" w="med" len="med"/>
              <a:tailEnd type="none" w="med" len="med"/>
            </a:ln>
          </a:right>
          <a:top>
            <a:ln w="12700" cap="flat" cmpd="sng">
              <a:solidFill>
                <a:srgbClr val="000000"/>
              </a:solidFill>
              <a:prstDash val="solid"/>
              <a:round/>
              <a:headEnd type="none" w="med" len="med"/>
              <a:tailEnd type="none" w="med" len="med"/>
            </a:ln>
          </a:top>
          <a:bottom>
            <a:ln w="12700" cap="flat" cmpd="sng">
              <a:solidFill>
                <a:srgbClr val="000000"/>
              </a:solidFill>
              <a:prstDash val="solid"/>
              <a:round/>
              <a:headEnd type="none" w="med" len="med"/>
              <a:tailEnd type="none" w="med" len="med"/>
            </a:ln>
          </a:bottom>
          <a:insideH>
            <a:ln w="12700" cap="flat" cmpd="sng">
              <a:solidFill>
                <a:srgbClr val="000000"/>
              </a:solidFill>
              <a:prstDash val="solid"/>
              <a:round/>
              <a:headEnd type="none" w="med" len="med"/>
              <a:tailEnd type="none" w="med" len="med"/>
            </a:ln>
          </a:insideH>
          <a:insideV>
            <a:ln w="12700" cap="flat" cmpd="sng">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354"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9318936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62239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8182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2077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772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95506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85858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535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5172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6936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06483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74982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04743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81134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705D06F-CBAC-4F49-8B4A-7551DF5C97B3}" type="slidenum">
              <a:rPr lang="en-US" smtClean="0"/>
              <a:t>40</a:t>
            </a:fld>
            <a:endParaRPr lang="en-US"/>
          </a:p>
        </p:txBody>
      </p:sp>
    </p:spTree>
    <p:extLst>
      <p:ext uri="{BB962C8B-B14F-4D97-AF65-F5344CB8AC3E}">
        <p14:creationId xmlns:p14="http://schemas.microsoft.com/office/powerpoint/2010/main" val="1958248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2539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2195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9294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774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6777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1900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119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68831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1168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7021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0"/>
            <a:ext cx="7772400" cy="3428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3600450"/>
            <a:ext cx="6858000" cy="6858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3/30/2016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3/30/2016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21" name="Shape 21"/>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944041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extLst>
      <p:ext uri="{BB962C8B-B14F-4D97-AF65-F5344CB8AC3E}">
        <p14:creationId xmlns:p14="http://schemas.microsoft.com/office/powerpoint/2010/main" val="317410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9" name="Shape 39"/>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740755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BEF993-DD25-4CB0-89AB-1E32500CF33D}" type="datetimeFigureOut">
              <a:rPr lang="en-US" smtClean="0"/>
              <a:t>3/30/2016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0CA78-6473-4A99-82E2-E50F41902DC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085851"/>
            <a:ext cx="7772400" cy="3240881"/>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71451"/>
            <a:ext cx="7772400" cy="8001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61BEF0D-F0BB-DE4B-95CE-6DB70DBA9567}" type="datetimeFigureOut">
              <a:rPr lang="en-US" smtClean="0"/>
              <a:pPr/>
              <a:t>3/30/2016</a:t>
            </a:fld>
            <a:endParaRPr lang="en-US" dirty="0"/>
          </a:p>
        </p:txBody>
      </p:sp>
      <p:sp>
        <p:nvSpPr>
          <p:cNvPr id="8" name="Slide Number Placeholder 7"/>
          <p:cNvSpPr>
            <a:spLocks noGrp="1"/>
          </p:cNvSpPr>
          <p:nvPr>
            <p:ph type="sldNum" sz="quarter" idx="11"/>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9" name="Footer Placeholder 8"/>
          <p:cNvSpPr>
            <a:spLocks noGrp="1"/>
          </p:cNvSpPr>
          <p:nvPr>
            <p:ph type="ftr" sz="quarter" idx="12"/>
          </p:nvPr>
        </p:nvSpPr>
        <p:spPr/>
        <p:txBody>
          <a:bodyPr/>
          <a:lstStyle/>
          <a:p>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3/30/2016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179576"/>
            <a:ext cx="3291840" cy="47982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179576"/>
            <a:ext cx="3291840" cy="47982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3/30/2016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3/30/2016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3/30/2016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00150"/>
            <a:ext cx="5111750" cy="3360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200150"/>
            <a:ext cx="3008313" cy="336042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3/30/2016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363474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57200" y="4286250"/>
            <a:ext cx="8153400" cy="3429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8" name="Title 7"/>
          <p:cNvSpPr>
            <a:spLocks noGrp="1"/>
          </p:cNvSpPr>
          <p:nvPr>
            <p:ph type="title"/>
          </p:nvPr>
        </p:nvSpPr>
        <p:spPr>
          <a:xfrm>
            <a:off x="457200" y="3714750"/>
            <a:ext cx="8153400" cy="5715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539"/>
            <a:ext cx="5791200" cy="10287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314451"/>
            <a:ext cx="7620000" cy="3280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629151"/>
            <a:ext cx="3429000" cy="228600"/>
          </a:xfrm>
          <a:prstGeom prst="rect">
            <a:avLst/>
          </a:prstGeom>
        </p:spPr>
        <p:txBody>
          <a:bodyPr vert="horz" lIns="91440" tIns="45720" rIns="91440" bIns="0" rtlCol="0" anchor="b"/>
          <a:lstStyle>
            <a:lvl1pPr algn="l">
              <a:defRPr sz="1000">
                <a:solidFill>
                  <a:schemeClr val="tx1"/>
                </a:solidFill>
              </a:defRPr>
            </a:lvl1pPr>
          </a:lstStyle>
          <a:p>
            <a:fld id="{B61BEF0D-F0BB-DE4B-95CE-6DB70DBA9567}" type="datetimeFigureOut">
              <a:rPr lang="en-US" smtClean="0"/>
              <a:pPr/>
              <a:t>3/30/2016</a:t>
            </a:fld>
            <a:endParaRPr lang="en-US" dirty="0"/>
          </a:p>
        </p:txBody>
      </p:sp>
      <p:sp>
        <p:nvSpPr>
          <p:cNvPr id="5" name="Footer Placeholder 4"/>
          <p:cNvSpPr>
            <a:spLocks noGrp="1"/>
          </p:cNvSpPr>
          <p:nvPr>
            <p:ph type="ftr" sz="quarter" idx="3"/>
          </p:nvPr>
        </p:nvSpPr>
        <p:spPr>
          <a:xfrm>
            <a:off x="457200" y="4869657"/>
            <a:ext cx="3429000" cy="212884"/>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391843" y="4368483"/>
            <a:ext cx="986791" cy="365125"/>
          </a:xfrm>
          <a:prstGeom prst="rect">
            <a:avLst/>
          </a:prstGeom>
        </p:spPr>
        <p:txBody>
          <a:bodyPr vert="horz" lIns="91440" tIns="45720" rIns="91440" bIns="45720" rtlCol="0" anchor="ctr"/>
          <a:lstStyle>
            <a:lvl1pPr algn="l">
              <a:defRPr sz="2400" b="1">
                <a:solidFill>
                  <a:schemeClr val="tx2"/>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7" name="Rectangle 6"/>
          <p:cNvSpPr/>
          <p:nvPr/>
        </p:nvSpPr>
        <p:spPr>
          <a:xfrm>
            <a:off x="9001124" y="0"/>
            <a:ext cx="142876" cy="1028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028700"/>
            <a:ext cx="142876"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sldNum="0"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prstGeom prst="rect">
            <a:avLst/>
          </a:prstGeom>
        </p:spPr>
        <p:txBody>
          <a:bodyPr lIns="91425" tIns="91425" rIns="91425" bIns="91425" anchor="b" anchorCtr="0">
            <a:noAutofit/>
          </a:bodyPr>
          <a:lstStyle/>
          <a:p>
            <a:pPr lvl="0" algn="r">
              <a:spcBef>
                <a:spcPts val="0"/>
              </a:spcBef>
              <a:buNone/>
            </a:pPr>
            <a:r>
              <a:rPr lang="en" sz="5400" dirty="0"/>
              <a:t>Milestones 1 &amp; 2 - Analysis</a:t>
            </a:r>
          </a:p>
        </p:txBody>
      </p:sp>
      <p:sp>
        <p:nvSpPr>
          <p:cNvPr id="68" name="Shape 68"/>
          <p:cNvSpPr txBox="1">
            <a:spLocks noGrp="1"/>
          </p:cNvSpPr>
          <p:nvPr>
            <p:ph type="subTitle" idx="1"/>
          </p:nvPr>
        </p:nvSpPr>
        <p:spPr>
          <a:prstGeom prst="rect">
            <a:avLst/>
          </a:prstGeom>
        </p:spPr>
        <p:txBody>
          <a:bodyPr lIns="91425" tIns="91425" rIns="91425" bIns="91425" anchor="t" anchorCtr="0">
            <a:noAutofit/>
          </a:bodyPr>
          <a:lstStyle/>
          <a:p>
            <a:pPr lvl="0" rtl="0">
              <a:spcBef>
                <a:spcPts val="0"/>
              </a:spcBef>
              <a:buNone/>
            </a:pPr>
            <a:r>
              <a:rPr lang="en" dirty="0"/>
              <a:t>Machine Learning (MAC-LRN</a:t>
            </a:r>
            <a:r>
              <a:rPr lang="en" dirty="0" smtClean="0"/>
              <a:t>)</a:t>
            </a:r>
            <a:endParaRPr dirty="0"/>
          </a:p>
          <a:p>
            <a:pPr lvl="0" rtl="0">
              <a:spcBef>
                <a:spcPts val="0"/>
              </a:spcBef>
              <a:buNone/>
            </a:pPr>
            <a:r>
              <a:rPr lang="en" sz="1100" dirty="0"/>
              <a:t>Arevalo, Mark Anthony</a:t>
            </a:r>
          </a:p>
          <a:p>
            <a:pPr lvl="0" rtl="0">
              <a:spcBef>
                <a:spcPts val="0"/>
              </a:spcBef>
              <a:buNone/>
            </a:pPr>
            <a:r>
              <a:rPr lang="en" sz="1100" dirty="0"/>
              <a:t>Nablo, Juan Paolo</a:t>
            </a:r>
          </a:p>
          <a:p>
            <a:pPr lvl="0">
              <a:spcBef>
                <a:spcPts val="0"/>
              </a:spcBef>
              <a:buNone/>
            </a:pPr>
            <a:r>
              <a:rPr lang="en" sz="1100" dirty="0"/>
              <a:t>Vivo, Roi Emmanuel</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endParaRPr/>
          </a:p>
        </p:txBody>
      </p:sp>
      <p:pic>
        <p:nvPicPr>
          <p:cNvPr id="109" name="Shape 109"/>
          <p:cNvPicPr preferRelativeResize="0"/>
          <p:nvPr/>
        </p:nvPicPr>
        <p:blipFill>
          <a:blip r:embed="rId3">
            <a:alphaModFix/>
          </a:blip>
          <a:stretch>
            <a:fillRect/>
          </a:stretch>
        </p:blipFill>
        <p:spPr>
          <a:xfrm>
            <a:off x="485775" y="500062"/>
            <a:ext cx="8172450" cy="4143375"/>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966" y="1008529"/>
            <a:ext cx="7838067" cy="2756647"/>
          </a:xfrm>
          <a:prstGeom prst="rect">
            <a:avLst/>
          </a:prstGeom>
        </p:spPr>
      </p:pic>
    </p:spTree>
    <p:extLst>
      <p:ext uri="{BB962C8B-B14F-4D97-AF65-F5344CB8AC3E}">
        <p14:creationId xmlns:p14="http://schemas.microsoft.com/office/powerpoint/2010/main" val="802274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166" y="1145881"/>
            <a:ext cx="7853668" cy="2851738"/>
          </a:xfrm>
          <a:prstGeom prst="rect">
            <a:avLst/>
          </a:prstGeom>
        </p:spPr>
      </p:pic>
    </p:spTree>
    <p:extLst>
      <p:ext uri="{BB962C8B-B14F-4D97-AF65-F5344CB8AC3E}">
        <p14:creationId xmlns:p14="http://schemas.microsoft.com/office/powerpoint/2010/main" val="3386069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0" y="1062037"/>
            <a:ext cx="8191500" cy="3019425"/>
          </a:xfrm>
          <a:prstGeom prst="rect">
            <a:avLst/>
          </a:prstGeom>
        </p:spPr>
      </p:pic>
    </p:spTree>
    <p:extLst>
      <p:ext uri="{BB962C8B-B14F-4D97-AF65-F5344CB8AC3E}">
        <p14:creationId xmlns:p14="http://schemas.microsoft.com/office/powerpoint/2010/main" val="1679974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50" y="1081087"/>
            <a:ext cx="8191500" cy="2981325"/>
          </a:xfrm>
          <a:prstGeom prst="rect">
            <a:avLst/>
          </a:prstGeom>
        </p:spPr>
      </p:pic>
    </p:spTree>
    <p:extLst>
      <p:ext uri="{BB962C8B-B14F-4D97-AF65-F5344CB8AC3E}">
        <p14:creationId xmlns:p14="http://schemas.microsoft.com/office/powerpoint/2010/main" val="912964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25" y="1066800"/>
            <a:ext cx="8210550" cy="3009900"/>
          </a:xfrm>
          <a:prstGeom prst="rect">
            <a:avLst/>
          </a:prstGeom>
        </p:spPr>
      </p:pic>
    </p:spTree>
    <p:extLst>
      <p:ext uri="{BB962C8B-B14F-4D97-AF65-F5344CB8AC3E}">
        <p14:creationId xmlns:p14="http://schemas.microsoft.com/office/powerpoint/2010/main" val="2585066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37" y="1052512"/>
            <a:ext cx="8162925" cy="3038475"/>
          </a:xfrm>
          <a:prstGeom prst="rect">
            <a:avLst/>
          </a:prstGeom>
        </p:spPr>
      </p:pic>
    </p:spTree>
    <p:extLst>
      <p:ext uri="{BB962C8B-B14F-4D97-AF65-F5344CB8AC3E}">
        <p14:creationId xmlns:p14="http://schemas.microsoft.com/office/powerpoint/2010/main" val="28098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6066" y="958653"/>
            <a:ext cx="5875804" cy="2872291"/>
          </a:xfrm>
          <a:prstGeom prst="rect">
            <a:avLst/>
          </a:prstGeom>
        </p:spPr>
      </p:pic>
      <p:sp>
        <p:nvSpPr>
          <p:cNvPr id="6" name="Title 5"/>
          <p:cNvSpPr>
            <a:spLocks noGrp="1"/>
          </p:cNvSpPr>
          <p:nvPr>
            <p:ph type="title"/>
          </p:nvPr>
        </p:nvSpPr>
        <p:spPr/>
        <p:txBody>
          <a:bodyPr/>
          <a:lstStyle/>
          <a:p>
            <a:r>
              <a:rPr lang="en-PH" sz="1800" dirty="0" smtClean="0"/>
              <a:t>C. Discussion of Results</a:t>
            </a:r>
            <a:endParaRPr lang="en-PH" sz="1800" dirty="0"/>
          </a:p>
        </p:txBody>
      </p:sp>
      <p:sp>
        <p:nvSpPr>
          <p:cNvPr id="7" name="Text Placeholder 6"/>
          <p:cNvSpPr>
            <a:spLocks noGrp="1"/>
          </p:cNvSpPr>
          <p:nvPr>
            <p:ph type="body" idx="1"/>
          </p:nvPr>
        </p:nvSpPr>
        <p:spPr/>
        <p:txBody>
          <a:bodyPr/>
          <a:lstStyle/>
          <a:p>
            <a:pPr marL="171450" indent="-171450">
              <a:buFont typeface="Arial" panose="020B0604020202020204" pitchFamily="34" charset="0"/>
              <a:buChar char="•"/>
            </a:pPr>
            <a:r>
              <a:rPr lang="en-PH" dirty="0" smtClean="0">
                <a:solidFill>
                  <a:schemeClr val="tx1"/>
                </a:solidFill>
              </a:rPr>
              <a:t>The sum of each measure of Complete Feature Set (CFS), Feature Selection using Forward search and Backward Elimination, and Principal Components Analysis (PCA) have been recorded onto table 7.</a:t>
            </a:r>
          </a:p>
        </p:txBody>
      </p:sp>
    </p:spTree>
    <p:extLst>
      <p:ext uri="{BB962C8B-B14F-4D97-AF65-F5344CB8AC3E}">
        <p14:creationId xmlns:p14="http://schemas.microsoft.com/office/powerpoint/2010/main" val="1762507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3753" y="958655"/>
            <a:ext cx="5875804" cy="2872291"/>
          </a:xfrm>
          <a:prstGeom prst="rect">
            <a:avLst/>
          </a:prstGeom>
        </p:spPr>
      </p:pic>
      <p:sp>
        <p:nvSpPr>
          <p:cNvPr id="6" name="Title 5"/>
          <p:cNvSpPr>
            <a:spLocks noGrp="1"/>
          </p:cNvSpPr>
          <p:nvPr>
            <p:ph type="title"/>
          </p:nvPr>
        </p:nvSpPr>
        <p:spPr/>
        <p:txBody>
          <a:bodyPr/>
          <a:lstStyle/>
          <a:p>
            <a:r>
              <a:rPr lang="en-PH" sz="1800" dirty="0" smtClean="0"/>
              <a:t>C. Discussion of Results</a:t>
            </a:r>
            <a:endParaRPr lang="en-PH" sz="1800" dirty="0"/>
          </a:p>
        </p:txBody>
      </p:sp>
      <p:sp>
        <p:nvSpPr>
          <p:cNvPr id="7" name="Text Placeholder 6"/>
          <p:cNvSpPr>
            <a:spLocks noGrp="1"/>
          </p:cNvSpPr>
          <p:nvPr>
            <p:ph type="body" idx="1"/>
          </p:nvPr>
        </p:nvSpPr>
        <p:spPr>
          <a:xfrm>
            <a:off x="226075" y="1446550"/>
            <a:ext cx="2808000" cy="3163500"/>
          </a:xfrm>
        </p:spPr>
        <p:txBody>
          <a:bodyPr/>
          <a:lstStyle/>
          <a:p>
            <a:pPr marL="171450" indent="-171450">
              <a:buFont typeface="Arial" panose="020B0604020202020204" pitchFamily="34" charset="0"/>
              <a:buChar char="•"/>
            </a:pPr>
            <a:r>
              <a:rPr lang="en-PH" dirty="0" smtClean="0">
                <a:solidFill>
                  <a:schemeClr val="tx1"/>
                </a:solidFill>
              </a:rPr>
              <a:t>Based </a:t>
            </a:r>
            <a:r>
              <a:rPr lang="en-PH" dirty="0">
                <a:solidFill>
                  <a:schemeClr val="tx1"/>
                </a:solidFill>
              </a:rPr>
              <a:t>on the results above, the Feature Selection using </a:t>
            </a:r>
            <a:r>
              <a:rPr lang="en-PH" b="1" dirty="0">
                <a:solidFill>
                  <a:schemeClr val="tx1"/>
                </a:solidFill>
              </a:rPr>
              <a:t>Forward Search is more dominant </a:t>
            </a:r>
            <a:r>
              <a:rPr lang="en-PH" dirty="0">
                <a:solidFill>
                  <a:schemeClr val="tx1"/>
                </a:solidFill>
              </a:rPr>
              <a:t>compared to the others. Though Forward Search and Backward Search have close values, Forward Search has a slightly bigger Total compared to Backward Search. Since Forward Search is more prevalent in Table 7, Forward Search has been chosen to be the classifier.</a:t>
            </a:r>
            <a:endParaRPr lang="en-PH" dirty="0" smtClean="0">
              <a:solidFill>
                <a:schemeClr val="tx1"/>
              </a:solidFill>
            </a:endParaRPr>
          </a:p>
          <a:p>
            <a:endParaRPr lang="en-PH" dirty="0">
              <a:solidFill>
                <a:schemeClr val="tx1"/>
              </a:solidFill>
            </a:endParaRPr>
          </a:p>
        </p:txBody>
      </p:sp>
    </p:spTree>
    <p:extLst>
      <p:ext uri="{BB962C8B-B14F-4D97-AF65-F5344CB8AC3E}">
        <p14:creationId xmlns:p14="http://schemas.microsoft.com/office/powerpoint/2010/main" val="3077997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36200"/>
            <a:ext cx="8222100" cy="2710200"/>
          </a:xfrm>
        </p:spPr>
        <p:txBody>
          <a:bodyPr>
            <a:noAutofit/>
          </a:bodyPr>
          <a:lstStyle/>
          <a:p>
            <a:pPr marL="385763" indent="-385763">
              <a:buFont typeface="+mj-lt"/>
              <a:buAutoNum type="alphaUcPeriod"/>
            </a:pPr>
            <a:r>
              <a:rPr lang="en-US" sz="1600" dirty="0" smtClean="0"/>
              <a:t>Dataset  Building and Normalization</a:t>
            </a:r>
          </a:p>
          <a:p>
            <a:pPr marL="682229" indent="-385763">
              <a:buFont typeface="+mj-lt"/>
              <a:buAutoNum type="arabicPeriod"/>
              <a:tabLst>
                <a:tab pos="767954" algn="l"/>
              </a:tabLst>
            </a:pPr>
            <a:r>
              <a:rPr lang="en-US" sz="1600" dirty="0" smtClean="0"/>
              <a:t>Source of Dataset:</a:t>
            </a:r>
            <a:r>
              <a:rPr lang="en-PH" sz="1600" b="1" dirty="0"/>
              <a:t> </a:t>
            </a:r>
            <a:endParaRPr lang="en-US" sz="1600" dirty="0"/>
          </a:p>
          <a:p>
            <a:pPr lvl="1">
              <a:buFont typeface="Wingdings" pitchFamily="2" charset="2"/>
              <a:buChar char="Ø"/>
            </a:pPr>
            <a:r>
              <a:rPr lang="en-PH" sz="1400" dirty="0"/>
              <a:t>UCI Machine Learning Repository – Center for Machine Learning and Intelligent Systems http://archive.ics.uci.edu/ml/datasets/Diabetic+Retinopathy+Debrecen+Data+Set </a:t>
            </a:r>
            <a:endParaRPr lang="en-US" sz="1400" dirty="0"/>
          </a:p>
          <a:p>
            <a:pPr lvl="1">
              <a:buFont typeface="Wingdings" pitchFamily="2" charset="2"/>
              <a:buChar char="Ø"/>
            </a:pPr>
            <a:r>
              <a:rPr lang="en-PH" sz="1400" dirty="0"/>
              <a:t>Dr. </a:t>
            </a:r>
            <a:r>
              <a:rPr lang="en-PH" sz="1400" dirty="0" err="1"/>
              <a:t>Balint</a:t>
            </a:r>
            <a:r>
              <a:rPr lang="en-PH" sz="1400" dirty="0"/>
              <a:t> </a:t>
            </a:r>
            <a:r>
              <a:rPr lang="en-PH" sz="1400" dirty="0" err="1"/>
              <a:t>Antal</a:t>
            </a:r>
            <a:r>
              <a:rPr lang="en-PH" sz="1400" dirty="0"/>
              <a:t>, Department of Computer Graphics and Image Processing Faculty of Informatics, University of  Debrecen, 4010, Debrecen, POB 12, Hungary  </a:t>
            </a:r>
            <a:r>
              <a:rPr lang="en-PH" sz="1400" dirty="0" err="1"/>
              <a:t>antal.balint</a:t>
            </a:r>
            <a:r>
              <a:rPr lang="en-PH" sz="1400" dirty="0"/>
              <a:t> '@' </a:t>
            </a:r>
            <a:r>
              <a:rPr lang="en-PH" sz="1400" dirty="0" smtClean="0"/>
              <a:t>inf.unideb.hu</a:t>
            </a:r>
            <a:endParaRPr lang="en-US" sz="1400" dirty="0"/>
          </a:p>
          <a:p>
            <a:pPr lvl="1">
              <a:buFont typeface="Wingdings" pitchFamily="2" charset="2"/>
              <a:buChar char="Ø"/>
            </a:pPr>
            <a:r>
              <a:rPr lang="en-PH" sz="1400" dirty="0"/>
              <a:t>Dr. </a:t>
            </a:r>
            <a:r>
              <a:rPr lang="en-PH" sz="1400" dirty="0" err="1"/>
              <a:t>Andras</a:t>
            </a:r>
            <a:r>
              <a:rPr lang="en-PH" sz="1400" dirty="0"/>
              <a:t> </a:t>
            </a:r>
            <a:r>
              <a:rPr lang="en-PH" sz="1400" dirty="0" err="1"/>
              <a:t>Hajdu</a:t>
            </a:r>
            <a:r>
              <a:rPr lang="en-PH" sz="1400" dirty="0"/>
              <a:t>, Department of Computer Graphics and Image Processing  Faculty of Informatics, University of  Debrecen, 4010, Debrecen, POB 12, Hungary </a:t>
            </a:r>
            <a:r>
              <a:rPr lang="en-PH" sz="1400" dirty="0" err="1"/>
              <a:t>hajdu.andras</a:t>
            </a:r>
            <a:r>
              <a:rPr lang="en-PH" sz="1400" dirty="0"/>
              <a:t> '@' inf.unideb.hu</a:t>
            </a:r>
            <a:endParaRPr lang="en-US" sz="1400" dirty="0"/>
          </a:p>
        </p:txBody>
      </p:sp>
    </p:spTree>
    <p:extLst>
      <p:ext uri="{BB962C8B-B14F-4D97-AF65-F5344CB8AC3E}">
        <p14:creationId xmlns:p14="http://schemas.microsoft.com/office/powerpoint/2010/main" val="4093624002"/>
      </p:ext>
    </p:extLst>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Dataset</a:t>
            </a:r>
          </a:p>
        </p:txBody>
      </p:sp>
      <p:sp>
        <p:nvSpPr>
          <p:cNvPr id="74" name="Shape 74"/>
          <p:cNvSpPr txBox="1">
            <a:spLocks noGrp="1"/>
          </p:cNvSpPr>
          <p:nvPr>
            <p:ph type="body" idx="1"/>
          </p:nvPr>
        </p:nvSpPr>
        <p:spPr>
          <a:prstGeom prst="rect">
            <a:avLst/>
          </a:prstGeom>
        </p:spPr>
        <p:txBody>
          <a:bodyPr lIns="91425" tIns="91425" rIns="91425" bIns="91425" anchor="t" anchorCtr="0">
            <a:noAutofit/>
          </a:bodyPr>
          <a:lstStyle/>
          <a:p>
            <a:pPr marL="457200" lvl="0" indent="-381000" rtl="0">
              <a:spcBef>
                <a:spcPts val="0"/>
              </a:spcBef>
              <a:buSzPct val="100000"/>
            </a:pPr>
            <a:r>
              <a:rPr lang="en" sz="2400"/>
              <a:t>Spambase - Spam Mail Detection</a:t>
            </a:r>
          </a:p>
          <a:p>
            <a:pPr lvl="0" rtl="0">
              <a:lnSpc>
                <a:spcPct val="100000"/>
              </a:lnSpc>
              <a:spcBef>
                <a:spcPts val="1000"/>
              </a:spcBef>
              <a:spcAft>
                <a:spcPts val="0"/>
              </a:spcAft>
              <a:buNone/>
            </a:pPr>
            <a:endParaRPr/>
          </a:p>
          <a:p>
            <a:pPr marL="457200" lvl="0" indent="-381000" rtl="0">
              <a:spcBef>
                <a:spcPts val="0"/>
              </a:spcBef>
              <a:buSzPct val="100000"/>
            </a:pPr>
            <a:r>
              <a:rPr lang="en" sz="2400"/>
              <a:t>Diabetic Retinopathy</a:t>
            </a:r>
          </a:p>
          <a:p>
            <a:pPr lvl="0" rtl="0">
              <a:spcBef>
                <a:spcPts val="0"/>
              </a:spcBef>
              <a:buNone/>
            </a:pPr>
            <a:endParaRPr sz="2400"/>
          </a:p>
          <a:p>
            <a:pPr lvl="0">
              <a:spcBef>
                <a:spcPts val="0"/>
              </a:spcBef>
              <a:buNone/>
            </a:pPr>
            <a:endParaRPr sz="2400"/>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26575"/>
            <a:ext cx="8222100" cy="2710200"/>
          </a:xfrm>
        </p:spPr>
        <p:txBody>
          <a:bodyPr>
            <a:noAutofit/>
          </a:bodyPr>
          <a:lstStyle/>
          <a:p>
            <a:pPr marL="685800" lvl="1" indent="-385763">
              <a:buAutoNum type="arabicPeriod" startAt="2"/>
            </a:pPr>
            <a:r>
              <a:rPr lang="en-US" sz="2400" dirty="0"/>
              <a:t>Description of Dataset</a:t>
            </a:r>
            <a:r>
              <a:rPr lang="en-US" sz="2400" dirty="0" smtClean="0"/>
              <a:t>:</a:t>
            </a:r>
            <a:endParaRPr lang="en-US" sz="2400" dirty="0"/>
          </a:p>
          <a:p>
            <a:pPr marL="511969" lvl="3" indent="-214313">
              <a:buFont typeface="Wingdings" pitchFamily="2" charset="2"/>
              <a:buChar char="Ø"/>
            </a:pPr>
            <a:r>
              <a:rPr lang="en-PH" sz="1400" dirty="0"/>
              <a:t>Number of original features - </a:t>
            </a:r>
            <a:r>
              <a:rPr lang="en-PH" sz="1400" dirty="0" smtClean="0"/>
              <a:t>20</a:t>
            </a:r>
            <a:endParaRPr lang="en-PH" sz="1400" dirty="0"/>
          </a:p>
          <a:p>
            <a:pPr marL="511969" lvl="3" indent="-214313">
              <a:buFont typeface="Wingdings" pitchFamily="2" charset="2"/>
              <a:buChar char="Ø"/>
            </a:pPr>
            <a:r>
              <a:rPr lang="en-PH" sz="1400" dirty="0"/>
              <a:t>Sample size - </a:t>
            </a:r>
            <a:r>
              <a:rPr lang="en-PH" sz="1400" dirty="0" smtClean="0"/>
              <a:t>1151</a:t>
            </a:r>
            <a:endParaRPr lang="en-PH" sz="1400" dirty="0"/>
          </a:p>
          <a:p>
            <a:pPr marL="511969" lvl="3" indent="-214313">
              <a:buFont typeface="Wingdings" pitchFamily="2" charset="2"/>
              <a:buChar char="Ø"/>
            </a:pPr>
            <a:r>
              <a:rPr lang="en-PH" sz="1400" dirty="0"/>
              <a:t>This dataset contains features extracted from the </a:t>
            </a:r>
            <a:r>
              <a:rPr lang="en-PH" sz="1400" dirty="0" err="1"/>
              <a:t>Messidor</a:t>
            </a:r>
            <a:r>
              <a:rPr lang="en-PH" sz="1400" dirty="0"/>
              <a:t> image set to predict whether an image contains signs of diabetic retinopathy or not. All features represent either a detected lesion, a descriptive feature of a anatomical part or an image-level descriptor. The underlying method image analysis and feature extraction as well as our classification technique is described in </a:t>
            </a:r>
            <a:r>
              <a:rPr lang="en-PH" sz="1400" dirty="0" err="1"/>
              <a:t>Balint</a:t>
            </a:r>
            <a:r>
              <a:rPr lang="en-PH" sz="1400" dirty="0"/>
              <a:t> </a:t>
            </a:r>
            <a:r>
              <a:rPr lang="en-PH" sz="1400" dirty="0" err="1"/>
              <a:t>Antal</a:t>
            </a:r>
            <a:r>
              <a:rPr lang="en-PH" sz="1400" dirty="0"/>
              <a:t>, </a:t>
            </a:r>
            <a:r>
              <a:rPr lang="en-PH" sz="1400" dirty="0" err="1"/>
              <a:t>Andras</a:t>
            </a:r>
            <a:r>
              <a:rPr lang="en-PH" sz="1400" dirty="0"/>
              <a:t> </a:t>
            </a:r>
            <a:r>
              <a:rPr lang="en-PH" sz="1400" dirty="0" err="1"/>
              <a:t>Hajdu</a:t>
            </a:r>
            <a:r>
              <a:rPr lang="en-PH" sz="1400" dirty="0"/>
              <a:t>: An ensemble-based system for automatic screening of diabetic retinopathy, Knowledge Based Systems 60 (April 2014), 20-27.</a:t>
            </a:r>
            <a:endParaRPr lang="en-US" sz="1400" dirty="0"/>
          </a:p>
          <a:p>
            <a:pPr marL="685800" lvl="1" indent="-385763"/>
            <a:endParaRPr lang="en-US" dirty="0"/>
          </a:p>
        </p:txBody>
      </p:sp>
    </p:spTree>
    <p:extLst>
      <p:ext uri="{BB962C8B-B14F-4D97-AF65-F5344CB8AC3E}">
        <p14:creationId xmlns:p14="http://schemas.microsoft.com/office/powerpoint/2010/main" val="2941489575"/>
      </p:ext>
    </p:extLst>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65075"/>
            <a:ext cx="8222100" cy="2710200"/>
          </a:xfrm>
          <a:ln>
            <a:noFill/>
          </a:ln>
        </p:spPr>
        <p:txBody>
          <a:bodyPr>
            <a:noAutofit/>
          </a:bodyPr>
          <a:lstStyle/>
          <a:p>
            <a:pPr marL="685800" lvl="1" indent="-385763">
              <a:buFont typeface="+mj-lt"/>
              <a:buAutoNum type="arabicPeriod" startAt="3"/>
            </a:pPr>
            <a:r>
              <a:rPr lang="en-US" sz="1800" dirty="0"/>
              <a:t>Name, Description, and Type of each feature:</a:t>
            </a:r>
          </a:p>
          <a:p>
            <a:pPr marL="511969" lvl="3" indent="-213122"/>
            <a:endParaRPr lang="en-US" sz="1050" dirty="0"/>
          </a:p>
          <a:p>
            <a:pPr marL="685800" lvl="1" indent="-385763"/>
            <a:endParaRPr lang="en-US" sz="1050" dirty="0"/>
          </a:p>
        </p:txBody>
      </p:sp>
      <p:sp>
        <p:nvSpPr>
          <p:cNvPr id="6" name="TextBox 5"/>
          <p:cNvSpPr txBox="1"/>
          <p:nvPr/>
        </p:nvSpPr>
        <p:spPr>
          <a:xfrm>
            <a:off x="1485900" y="2213530"/>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A - Result of Quality Assessment</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B - Result of Pre-screening</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C-H - Results of MA detection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I-P - Results of MA detection for exudates</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pPr lvl="1">
              <a:buFont typeface="Arial" pitchFamily="34" charset="0"/>
              <a:buChar char="•"/>
            </a:pPr>
            <a:endParaRPr lang="en-PH" sz="1050" dirty="0">
              <a:solidFill>
                <a:schemeClr val="tx2">
                  <a:lumMod val="75000"/>
                </a:schemeClr>
              </a:solidFill>
            </a:endParaRPr>
          </a:p>
        </p:txBody>
      </p:sp>
      <p:sp>
        <p:nvSpPr>
          <p:cNvPr id="7" name="TextBox 6"/>
          <p:cNvSpPr txBox="1"/>
          <p:nvPr/>
        </p:nvSpPr>
        <p:spPr>
          <a:xfrm>
            <a:off x="4572000" y="2213568"/>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Q - Euclidean distance of the center of the macula and the center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R - The diameter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S - The binary result of the AM/FM-based classification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T - Class </a:t>
            </a:r>
          </a:p>
          <a:p>
            <a:pPr lvl="1">
              <a:buFont typeface="Arial" pitchFamily="34" charset="0"/>
              <a:buChar char="•"/>
            </a:pPr>
            <a:r>
              <a:rPr lang="en-PH" sz="1050" dirty="0">
                <a:solidFill>
                  <a:schemeClr val="tx2">
                    <a:lumMod val="75000"/>
                  </a:schemeClr>
                </a:solidFill>
              </a:rPr>
              <a:t> Binomial </a:t>
            </a:r>
            <a:r>
              <a:rPr lang="en-US" sz="1050" dirty="0">
                <a:solidFill>
                  <a:schemeClr val="tx2">
                    <a:lumMod val="75000"/>
                  </a:schemeClr>
                </a:solidFill>
              </a:rPr>
              <a:t>⊆ [false, true]</a:t>
            </a:r>
          </a:p>
        </p:txBody>
      </p:sp>
      <p:sp>
        <p:nvSpPr>
          <p:cNvPr id="9" name="TextBox 8"/>
          <p:cNvSpPr txBox="1"/>
          <p:nvPr/>
        </p:nvSpPr>
        <p:spPr>
          <a:xfrm>
            <a:off x="1546413" y="4425688"/>
            <a:ext cx="6172200" cy="577081"/>
          </a:xfrm>
          <a:prstGeom prst="rect">
            <a:avLst/>
          </a:prstGeom>
          <a:noFill/>
        </p:spPr>
        <p:txBody>
          <a:bodyPr wrap="square" rtlCol="0">
            <a:spAutoFit/>
          </a:bodyPr>
          <a:lstStyle/>
          <a:p>
            <a:r>
              <a:rPr lang="en-PH" sz="1050" dirty="0">
                <a:solidFill>
                  <a:schemeClr val="tx2">
                    <a:lumMod val="75000"/>
                  </a:schemeClr>
                </a:solidFill>
              </a:rPr>
              <a:t>The attributes were set from Numerical to Binomial, from Nominal to Numerical, and then normalized to attain a linear and more robust relationship.</a:t>
            </a:r>
            <a:endParaRPr lang="en-US" sz="1050" dirty="0">
              <a:solidFill>
                <a:schemeClr val="tx2">
                  <a:lumMod val="75000"/>
                </a:schemeClr>
              </a:solidFill>
            </a:endParaRPr>
          </a:p>
          <a:p>
            <a:endParaRPr lang="en-US" sz="1050" dirty="0"/>
          </a:p>
        </p:txBody>
      </p:sp>
    </p:spTree>
    <p:extLst>
      <p:ext uri="{BB962C8B-B14F-4D97-AF65-F5344CB8AC3E}">
        <p14:creationId xmlns:p14="http://schemas.microsoft.com/office/powerpoint/2010/main" val="2258938300"/>
      </p:ext>
    </p:extLst>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ChangeAspect="1" noChangeArrowheads="1"/>
          </p:cNvPicPr>
          <p:nvPr/>
        </p:nvPicPr>
        <p:blipFill>
          <a:blip r:embed="rId2" cstate="print"/>
          <a:srcRect/>
          <a:stretch>
            <a:fillRect/>
          </a:stretch>
        </p:blipFill>
        <p:spPr bwMode="auto">
          <a:xfrm>
            <a:off x="1653779" y="1046560"/>
            <a:ext cx="5836444" cy="3050381"/>
          </a:xfrm>
          <a:prstGeom prst="rect">
            <a:avLst/>
          </a:prstGeom>
          <a:noFill/>
          <a:ln w="9525">
            <a:noFill/>
            <a:miter lim="800000"/>
            <a:headEnd/>
            <a:tailEnd/>
          </a:ln>
        </p:spPr>
      </p:pic>
    </p:spTree>
    <p:extLst>
      <p:ext uri="{BB962C8B-B14F-4D97-AF65-F5344CB8AC3E}">
        <p14:creationId xmlns:p14="http://schemas.microsoft.com/office/powerpoint/2010/main" val="974716156"/>
      </p:ext>
    </p:extLst>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2874496238"/>
              </p:ext>
            </p:extLst>
          </p:nvPr>
        </p:nvGraphicFramePr>
        <p:xfrm>
          <a:off x="1143000" y="685800"/>
          <a:ext cx="6858000" cy="1735077"/>
        </p:xfrm>
        <a:graphic>
          <a:graphicData uri="http://schemas.openxmlformats.org/drawingml/2006/table">
            <a:tbl>
              <a:tblPr>
                <a:tableStyleId>{3C2FFA5D-87B4-456A-9821-1D502468CF0F}</a:tableStyleId>
              </a:tblPr>
              <a:tblGrid>
                <a:gridCol w="1301648"/>
                <a:gridCol w="1418234"/>
                <a:gridCol w="1289304"/>
                <a:gridCol w="1289304"/>
                <a:gridCol w="1559510"/>
              </a:tblGrid>
              <a:tr h="578358">
                <a:tc>
                  <a:txBody>
                    <a:bodyPr/>
                    <a:lstStyle/>
                    <a:p>
                      <a:pPr marL="0" marR="0">
                        <a:lnSpc>
                          <a:spcPct val="115000"/>
                        </a:lnSpc>
                        <a:spcBef>
                          <a:spcPts val="0"/>
                        </a:spcBef>
                        <a:spcAft>
                          <a:spcPts val="0"/>
                        </a:spcAft>
                      </a:pPr>
                      <a:r>
                        <a:rPr lang="en-PH" sz="800" dirty="0">
                          <a:solidFill>
                            <a:schemeClr val="accent4">
                              <a:lumMod val="10000"/>
                            </a:schemeClr>
                          </a:solidFill>
                        </a:rPr>
                        <a:t>Classifier</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chemeClr val="accent4">
                              <a:lumMod val="10000"/>
                            </a:schemeClr>
                          </a:solidFill>
                        </a:rPr>
                        <a:t>Complete Feature Set</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chemeClr val="accent4">
                              <a:lumMod val="10000"/>
                            </a:schemeClr>
                          </a:solidFill>
                        </a:rPr>
                        <a:t>Feature Selection using Forward Search</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chemeClr val="accent4">
                              <a:lumMod val="10000"/>
                            </a:schemeClr>
                          </a:solidFill>
                        </a:rPr>
                        <a:t>Feature Selection using Backward Search</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a:solidFill>
                            <a:schemeClr val="accent4">
                              <a:lumMod val="10000"/>
                            </a:schemeClr>
                          </a:solidFill>
                        </a:rPr>
                        <a:t>Top 9 features (with higher coefficients) based on 3 Components of Principal Components Analysis (PCA)</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(k=1)</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61.25 %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68.20 %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63.34 %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67.16 %</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(k=3)</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62.29 %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71.42 %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64.47 %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64.64 %</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dirty="0" err="1">
                          <a:solidFill>
                            <a:schemeClr val="accent4">
                              <a:lumMod val="10000"/>
                            </a:schemeClr>
                          </a:solidFill>
                        </a:rPr>
                        <a:t>kNN</a:t>
                      </a:r>
                      <a:r>
                        <a:rPr lang="en-PH" sz="800" dirty="0">
                          <a:solidFill>
                            <a:schemeClr val="accent4">
                              <a:lumMod val="10000"/>
                            </a:schemeClr>
                          </a:solidFill>
                        </a:rPr>
                        <a:t> (k=5)</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63.16 %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72.20 %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66.20 %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65.68 %</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(k=7)</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64.73 %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70.89 %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68.03 %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67.33 %</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(k=9)</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63.94 %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70.89 %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65.94 %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68.20 %</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Decision Trees</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53.69 %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54.39 %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54.39 %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53.26 %</a:t>
                      </a:r>
                      <a:endParaRPr lang="en-US" sz="800" dirty="0">
                        <a:solidFill>
                          <a:schemeClr val="accent4">
                            <a:lumMod val="10000"/>
                          </a:schemeClr>
                        </a:solidFill>
                        <a:latin typeface="Calibri"/>
                        <a:ea typeface="Calibri"/>
                        <a:cs typeface="Times New Roman"/>
                      </a:endParaRPr>
                    </a:p>
                  </a:txBody>
                  <a:tcPr marL="51435" marR="51435" marT="0" marB="0"/>
                </a:tc>
              </a:tr>
              <a:tr h="289179">
                <a:tc>
                  <a:txBody>
                    <a:bodyPr/>
                    <a:lstStyle/>
                    <a:p>
                      <a:pPr marL="0" marR="0" algn="just">
                        <a:lnSpc>
                          <a:spcPct val="115000"/>
                        </a:lnSpc>
                        <a:spcBef>
                          <a:spcPts val="0"/>
                        </a:spcBef>
                        <a:spcAft>
                          <a:spcPts val="0"/>
                        </a:spcAft>
                      </a:pPr>
                      <a:r>
                        <a:rPr lang="en-PH" sz="800">
                          <a:solidFill>
                            <a:schemeClr val="accent4">
                              <a:lumMod val="10000"/>
                            </a:schemeClr>
                          </a:solidFill>
                        </a:rPr>
                        <a:t>Bayesian Network (e.g. Naïve Bayes)</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60.30 %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65.68 %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65.07 %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59.77 %</a:t>
                      </a:r>
                      <a:endParaRPr lang="en-US" sz="800" dirty="0">
                        <a:solidFill>
                          <a:schemeClr val="accent4">
                            <a:lumMod val="10000"/>
                          </a:schemeClr>
                        </a:solidFill>
                        <a:latin typeface="Calibri"/>
                        <a:ea typeface="Calibri"/>
                        <a:cs typeface="Times New Roman"/>
                      </a:endParaRPr>
                    </a:p>
                  </a:txBody>
                  <a:tcPr marL="51435" marR="51435" marT="0" marB="0"/>
                </a:tc>
              </a:tr>
            </a:tbl>
          </a:graphicData>
        </a:graphic>
      </p:graphicFrame>
      <p:sp>
        <p:nvSpPr>
          <p:cNvPr id="1027" name="Rectangle 3"/>
          <p:cNvSpPr>
            <a:spLocks noChangeArrowheads="1"/>
          </p:cNvSpPr>
          <p:nvPr/>
        </p:nvSpPr>
        <p:spPr bwMode="auto">
          <a:xfrm>
            <a:off x="4096389" y="2487362"/>
            <a:ext cx="951222" cy="196208"/>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algn="ctr" defTabSz="685800" fontAlgn="base">
              <a:spcBef>
                <a:spcPct val="0"/>
              </a:spcBef>
              <a:spcAft>
                <a:spcPct val="0"/>
              </a:spcAft>
            </a:pPr>
            <a:r>
              <a:rPr lang="en-PH" sz="825" b="1" dirty="0">
                <a:solidFill>
                  <a:schemeClr val="accent4">
                    <a:lumMod val="10000"/>
                  </a:schemeClr>
                </a:solidFill>
                <a:latin typeface="Calibri" pitchFamily="34" charset="0"/>
                <a:ea typeface="Calibri" pitchFamily="34" charset="0"/>
                <a:cs typeface="Times New Roman" pitchFamily="18" charset="0"/>
              </a:rPr>
              <a:t>Table 1 – Accuracy</a:t>
            </a:r>
            <a:endParaRPr lang="en-PH" sz="1350" dirty="0">
              <a:solidFill>
                <a:schemeClr val="accent4">
                  <a:lumMod val="10000"/>
                </a:schemeClr>
              </a:solidFill>
              <a:latin typeface="Arial" pitchFamily="34" charset="0"/>
              <a:cs typeface="Arial" pitchFamily="34" charset="0"/>
            </a:endParaRPr>
          </a:p>
        </p:txBody>
      </p:sp>
      <p:graphicFrame>
        <p:nvGraphicFramePr>
          <p:cNvPr id="16" name="Table 15"/>
          <p:cNvGraphicFramePr>
            <a:graphicFrameLocks noGrp="1"/>
          </p:cNvGraphicFramePr>
          <p:nvPr>
            <p:extLst>
              <p:ext uri="{D42A27DB-BD31-4B8C-83A1-F6EECF244321}">
                <p14:modId xmlns:p14="http://schemas.microsoft.com/office/powerpoint/2010/main" val="3701187280"/>
              </p:ext>
            </p:extLst>
          </p:nvPr>
        </p:nvGraphicFramePr>
        <p:xfrm>
          <a:off x="1143000" y="2857500"/>
          <a:ext cx="6858000" cy="1735077"/>
        </p:xfrm>
        <a:graphic>
          <a:graphicData uri="http://schemas.openxmlformats.org/drawingml/2006/table">
            <a:tbl>
              <a:tblPr>
                <a:tableStyleId>{3C2FFA5D-87B4-456A-9821-1D502468CF0F}</a:tableStyleId>
              </a:tblPr>
              <a:tblGrid>
                <a:gridCol w="1301648"/>
                <a:gridCol w="1418234"/>
                <a:gridCol w="1289304"/>
                <a:gridCol w="1289304"/>
                <a:gridCol w="1559510"/>
              </a:tblGrid>
              <a:tr h="578358">
                <a:tc>
                  <a:txBody>
                    <a:bodyPr/>
                    <a:lstStyle/>
                    <a:p>
                      <a:pPr marL="0" marR="0">
                        <a:lnSpc>
                          <a:spcPct val="115000"/>
                        </a:lnSpc>
                        <a:spcBef>
                          <a:spcPts val="0"/>
                        </a:spcBef>
                        <a:spcAft>
                          <a:spcPts val="0"/>
                        </a:spcAft>
                      </a:pPr>
                      <a:r>
                        <a:rPr lang="en-PH" sz="800" dirty="0">
                          <a:solidFill>
                            <a:schemeClr val="accent4">
                              <a:lumMod val="10000"/>
                            </a:schemeClr>
                          </a:solidFill>
                        </a:rPr>
                        <a:t>Classifier</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chemeClr val="accent4">
                              <a:lumMod val="10000"/>
                            </a:schemeClr>
                          </a:solidFill>
                        </a:rPr>
                        <a:t>Complete Feature Set</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a:solidFill>
                            <a:schemeClr val="accent4">
                              <a:lumMod val="10000"/>
                            </a:schemeClr>
                          </a:solidFill>
                        </a:rPr>
                        <a:t>Feature Selection using Forward Search</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a:solidFill>
                            <a:schemeClr val="accent4">
                              <a:lumMod val="10000"/>
                            </a:schemeClr>
                          </a:solidFill>
                        </a:rPr>
                        <a:t>Feature Selection using Backward Search</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a:solidFill>
                            <a:schemeClr val="accent4">
                              <a:lumMod val="10000"/>
                            </a:schemeClr>
                          </a:solidFill>
                        </a:rPr>
                        <a:t>Top 9 features (with higher coefficients) based on 3 Components of Principal Components Analysis (PCA)</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(k=1)</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0.225</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0.365</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0.267</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0.341</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(k=3)</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0.247</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0.429</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0.291</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0.292</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(k=5)</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0.265</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0.446</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0.326</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0.315</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(k=7)</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0.296</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0.420</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0.362</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0.348</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(k=9)</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0.281</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0.422</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0.321</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0.366</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Decision Trees</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0.069</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0.030</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0.093</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0.017</a:t>
                      </a:r>
                      <a:endParaRPr lang="en-US" sz="800">
                        <a:solidFill>
                          <a:schemeClr val="accent4">
                            <a:lumMod val="10000"/>
                          </a:schemeClr>
                        </a:solidFill>
                        <a:latin typeface="Calibri"/>
                        <a:ea typeface="Calibri"/>
                        <a:cs typeface="Times New Roman"/>
                      </a:endParaRPr>
                    </a:p>
                  </a:txBody>
                  <a:tcPr marL="51435" marR="51435" marT="0" marB="0"/>
                </a:tc>
              </a:tr>
              <a:tr h="289179">
                <a:tc>
                  <a:txBody>
                    <a:bodyPr/>
                    <a:lstStyle/>
                    <a:p>
                      <a:pPr marL="0" marR="0" algn="just">
                        <a:lnSpc>
                          <a:spcPct val="115000"/>
                        </a:lnSpc>
                        <a:spcBef>
                          <a:spcPts val="0"/>
                        </a:spcBef>
                        <a:spcAft>
                          <a:spcPts val="0"/>
                        </a:spcAft>
                      </a:pPr>
                      <a:r>
                        <a:rPr lang="en-PH" sz="800">
                          <a:solidFill>
                            <a:schemeClr val="accent4">
                              <a:lumMod val="10000"/>
                            </a:schemeClr>
                          </a:solidFill>
                        </a:rPr>
                        <a:t>Bayesian Network (e.g. Naïve Bayes)</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0.233</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0.322</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0.313</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0.201</a:t>
                      </a:r>
                      <a:endParaRPr lang="en-US" sz="800" dirty="0">
                        <a:solidFill>
                          <a:schemeClr val="accent4">
                            <a:lumMod val="10000"/>
                          </a:schemeClr>
                        </a:solidFill>
                        <a:latin typeface="Calibri"/>
                        <a:ea typeface="Calibri"/>
                        <a:cs typeface="Times New Roman"/>
                      </a:endParaRPr>
                    </a:p>
                  </a:txBody>
                  <a:tcPr marL="51435" marR="51435" marT="0" marB="0"/>
                </a:tc>
              </a:tr>
            </a:tbl>
          </a:graphicData>
        </a:graphic>
      </p:graphicFrame>
      <p:sp>
        <p:nvSpPr>
          <p:cNvPr id="17" name="Rectangle 1"/>
          <p:cNvSpPr>
            <a:spLocks noChangeArrowheads="1"/>
          </p:cNvSpPr>
          <p:nvPr/>
        </p:nvSpPr>
        <p:spPr bwMode="auto">
          <a:xfrm>
            <a:off x="4155701" y="4659062"/>
            <a:ext cx="832600" cy="196208"/>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algn="ctr" defTabSz="685800" fontAlgn="base">
              <a:spcBef>
                <a:spcPct val="0"/>
              </a:spcBef>
              <a:spcAft>
                <a:spcPct val="0"/>
              </a:spcAft>
            </a:pPr>
            <a:r>
              <a:rPr lang="en-PH" sz="825" b="1" dirty="0">
                <a:solidFill>
                  <a:schemeClr val="accent4">
                    <a:lumMod val="10000"/>
                  </a:schemeClr>
                </a:solidFill>
                <a:latin typeface="Calibri" pitchFamily="34" charset="0"/>
                <a:ea typeface="Calibri" pitchFamily="34" charset="0"/>
                <a:cs typeface="Times New Roman" pitchFamily="18" charset="0"/>
              </a:rPr>
              <a:t>Table 2 – Kappa</a:t>
            </a:r>
            <a:endParaRPr lang="en-PH" sz="1350" dirty="0">
              <a:solidFill>
                <a:schemeClr val="accent4">
                  <a:lumMod val="10000"/>
                </a:schemeClr>
              </a:solidFill>
              <a:latin typeface="Arial" pitchFamily="34" charset="0"/>
              <a:cs typeface="Arial" pitchFamily="34" charset="0"/>
            </a:endParaRPr>
          </a:p>
        </p:txBody>
      </p:sp>
      <p:sp>
        <p:nvSpPr>
          <p:cNvPr id="7" name="Rectangle 6"/>
          <p:cNvSpPr/>
          <p:nvPr/>
        </p:nvSpPr>
        <p:spPr>
          <a:xfrm>
            <a:off x="423512" y="308000"/>
            <a:ext cx="8296976" cy="338554"/>
          </a:xfrm>
          <a:prstGeom prst="rect">
            <a:avLst/>
          </a:prstGeom>
        </p:spPr>
        <p:txBody>
          <a:bodyPr wrap="square">
            <a:spAutoFit/>
          </a:bodyPr>
          <a:lstStyle/>
          <a:p>
            <a:pPr algn="ctr"/>
            <a:r>
              <a:rPr lang="en-PH" sz="1600" dirty="0">
                <a:solidFill>
                  <a:schemeClr val="tx1"/>
                </a:solidFill>
              </a:rPr>
              <a:t>B.  Performance of </a:t>
            </a:r>
            <a:r>
              <a:rPr lang="en-PH" sz="1600" dirty="0" err="1">
                <a:solidFill>
                  <a:schemeClr val="tx1"/>
                </a:solidFill>
              </a:rPr>
              <a:t>kNN</a:t>
            </a:r>
            <a:r>
              <a:rPr lang="en-PH" sz="1600" dirty="0">
                <a:solidFill>
                  <a:schemeClr val="tx1"/>
                </a:solidFill>
              </a:rPr>
              <a:t>, Decision Trees, Bayesian Network on Different Feature Sets</a:t>
            </a:r>
            <a:endParaRPr lang="en-US" sz="1600" dirty="0">
              <a:solidFill>
                <a:schemeClr val="tx1"/>
              </a:solidFill>
            </a:endParaRPr>
          </a:p>
        </p:txBody>
      </p:sp>
    </p:spTree>
    <p:extLst>
      <p:ext uri="{BB962C8B-B14F-4D97-AF65-F5344CB8AC3E}">
        <p14:creationId xmlns:p14="http://schemas.microsoft.com/office/powerpoint/2010/main" val="1848961606"/>
      </p:ext>
    </p:extLst>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192710104"/>
              </p:ext>
            </p:extLst>
          </p:nvPr>
        </p:nvGraphicFramePr>
        <p:xfrm>
          <a:off x="1143000" y="685800"/>
          <a:ext cx="6858000" cy="1735077"/>
        </p:xfrm>
        <a:graphic>
          <a:graphicData uri="http://schemas.openxmlformats.org/drawingml/2006/table">
            <a:tbl>
              <a:tblPr>
                <a:tableStyleId>{3C2FFA5D-87B4-456A-9821-1D502468CF0F}</a:tableStyleId>
              </a:tblPr>
              <a:tblGrid>
                <a:gridCol w="1301648"/>
                <a:gridCol w="1418234"/>
                <a:gridCol w="1289304"/>
                <a:gridCol w="1289304"/>
                <a:gridCol w="1559510"/>
              </a:tblGrid>
              <a:tr h="578358">
                <a:tc>
                  <a:txBody>
                    <a:bodyPr/>
                    <a:lstStyle/>
                    <a:p>
                      <a:pPr marL="0" marR="0">
                        <a:lnSpc>
                          <a:spcPct val="115000"/>
                        </a:lnSpc>
                        <a:spcBef>
                          <a:spcPts val="0"/>
                        </a:spcBef>
                        <a:spcAft>
                          <a:spcPts val="0"/>
                        </a:spcAft>
                      </a:pPr>
                      <a:r>
                        <a:rPr lang="en-PH" sz="800" dirty="0">
                          <a:solidFill>
                            <a:schemeClr val="accent4">
                              <a:lumMod val="10000"/>
                            </a:schemeClr>
                          </a:solidFill>
                        </a:rPr>
                        <a:t>Classifier</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chemeClr val="accent4">
                              <a:lumMod val="10000"/>
                            </a:schemeClr>
                          </a:solidFill>
                        </a:rPr>
                        <a:t>Complete Feature Set</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chemeClr val="accent4">
                              <a:lumMod val="10000"/>
                            </a:schemeClr>
                          </a:solidFill>
                        </a:rPr>
                        <a:t>Feature Selection using Forward Search</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chemeClr val="accent4">
                              <a:lumMod val="10000"/>
                            </a:schemeClr>
                          </a:solidFill>
                        </a:rPr>
                        <a:t>Feature Selection using Backward Search</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a:solidFill>
                            <a:schemeClr val="accent4">
                              <a:lumMod val="10000"/>
                            </a:schemeClr>
                          </a:solidFill>
                        </a:rPr>
                        <a:t>Top 9 features (with higher coefficients) based on 3 Components of Principal Components Analysis (PCA)</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(k=1)</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0.500</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0.500</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0.500</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0.300</a:t>
                      </a:r>
                      <a:endParaRPr lang="en-US" sz="800" dirty="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dirty="0" err="1">
                          <a:solidFill>
                            <a:schemeClr val="accent4">
                              <a:lumMod val="10000"/>
                            </a:schemeClr>
                          </a:solidFill>
                        </a:rPr>
                        <a:t>kNN</a:t>
                      </a:r>
                      <a:r>
                        <a:rPr lang="en-PH" sz="800" dirty="0">
                          <a:solidFill>
                            <a:schemeClr val="accent4">
                              <a:lumMod val="10000"/>
                            </a:schemeClr>
                          </a:solidFill>
                        </a:rPr>
                        <a:t> (k=3)</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0.660</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0.736</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0.675</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0.684</a:t>
                      </a:r>
                      <a:endParaRPr lang="en-US" sz="800" dirty="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(k=5)</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0.680</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0.771</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0.703</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0.713</a:t>
                      </a:r>
                      <a:endParaRPr lang="en-US" sz="800" dirty="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(k=7)</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0.694</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0.761</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0.717</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0.725</a:t>
                      </a:r>
                      <a:endParaRPr lang="en-US" sz="800" dirty="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(k=9)</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0.696</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0.767</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0.708</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0.731</a:t>
                      </a:r>
                      <a:endParaRPr lang="en-US" sz="800" dirty="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Decision Trees</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0.549</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0.548</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0.565</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0.529</a:t>
                      </a:r>
                      <a:endParaRPr lang="en-US" sz="800" dirty="0">
                        <a:solidFill>
                          <a:schemeClr val="accent4">
                            <a:lumMod val="10000"/>
                          </a:schemeClr>
                        </a:solidFill>
                        <a:latin typeface="Calibri"/>
                        <a:ea typeface="Calibri"/>
                        <a:cs typeface="Times New Roman"/>
                      </a:endParaRPr>
                    </a:p>
                  </a:txBody>
                  <a:tcPr marL="51435" marR="51435" marT="0" marB="0"/>
                </a:tc>
              </a:tr>
              <a:tr h="289179">
                <a:tc>
                  <a:txBody>
                    <a:bodyPr/>
                    <a:lstStyle/>
                    <a:p>
                      <a:pPr marL="0" marR="0" algn="just">
                        <a:lnSpc>
                          <a:spcPct val="115000"/>
                        </a:lnSpc>
                        <a:spcBef>
                          <a:spcPts val="0"/>
                        </a:spcBef>
                        <a:spcAft>
                          <a:spcPts val="0"/>
                        </a:spcAft>
                      </a:pPr>
                      <a:r>
                        <a:rPr lang="en-PH" sz="800">
                          <a:solidFill>
                            <a:schemeClr val="accent4">
                              <a:lumMod val="10000"/>
                            </a:schemeClr>
                          </a:solidFill>
                        </a:rPr>
                        <a:t>Bayesian Network (e.g. Naïve Bayes)</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0.689</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0.678</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0.700</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0.652</a:t>
                      </a:r>
                      <a:endParaRPr lang="en-US" sz="800" dirty="0">
                        <a:solidFill>
                          <a:schemeClr val="accent4">
                            <a:lumMod val="10000"/>
                          </a:schemeClr>
                        </a:solidFill>
                        <a:latin typeface="Calibri"/>
                        <a:ea typeface="Calibri"/>
                        <a:cs typeface="Times New Roman"/>
                      </a:endParaRPr>
                    </a:p>
                  </a:txBody>
                  <a:tcPr marL="51435" marR="51435" marT="0" marB="0"/>
                </a:tc>
              </a:tr>
            </a:tbl>
          </a:graphicData>
        </a:graphic>
      </p:graphicFrame>
      <p:sp>
        <p:nvSpPr>
          <p:cNvPr id="23553" name="Rectangle 1"/>
          <p:cNvSpPr>
            <a:spLocks noChangeArrowheads="1"/>
          </p:cNvSpPr>
          <p:nvPr/>
        </p:nvSpPr>
        <p:spPr bwMode="auto">
          <a:xfrm>
            <a:off x="4198981" y="2487362"/>
            <a:ext cx="746038" cy="196208"/>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algn="ctr" defTabSz="685800" fontAlgn="base">
              <a:spcBef>
                <a:spcPct val="0"/>
              </a:spcBef>
              <a:spcAft>
                <a:spcPct val="0"/>
              </a:spcAft>
            </a:pPr>
            <a:r>
              <a:rPr lang="en-PH" sz="825" b="1" dirty="0">
                <a:solidFill>
                  <a:schemeClr val="accent4">
                    <a:lumMod val="10000"/>
                  </a:schemeClr>
                </a:solidFill>
                <a:latin typeface="Calibri" pitchFamily="34" charset="0"/>
                <a:ea typeface="Calibri" pitchFamily="34" charset="0"/>
                <a:cs typeface="Times New Roman" pitchFamily="18" charset="0"/>
              </a:rPr>
              <a:t>Table 3 – AUC</a:t>
            </a:r>
            <a:endParaRPr lang="en-PH" sz="1350" dirty="0">
              <a:solidFill>
                <a:schemeClr val="accent4">
                  <a:lumMod val="10000"/>
                </a:schemeClr>
              </a:solidFill>
              <a:latin typeface="Arial" pitchFamily="34" charset="0"/>
              <a:cs typeface="Arial" pitchFamily="34" charset="0"/>
            </a:endParaRPr>
          </a:p>
        </p:txBody>
      </p:sp>
      <p:sp>
        <p:nvSpPr>
          <p:cNvPr id="6" name="Rectangle 5"/>
          <p:cNvSpPr/>
          <p:nvPr/>
        </p:nvSpPr>
        <p:spPr>
          <a:xfrm>
            <a:off x="423512" y="308000"/>
            <a:ext cx="8296976" cy="338554"/>
          </a:xfrm>
          <a:prstGeom prst="rect">
            <a:avLst/>
          </a:prstGeom>
        </p:spPr>
        <p:txBody>
          <a:bodyPr wrap="square">
            <a:spAutoFit/>
          </a:bodyPr>
          <a:lstStyle/>
          <a:p>
            <a:pPr algn="ctr"/>
            <a:r>
              <a:rPr lang="en-PH" sz="1600" dirty="0">
                <a:solidFill>
                  <a:schemeClr val="tx1"/>
                </a:solidFill>
              </a:rPr>
              <a:t>B.  Performance of </a:t>
            </a:r>
            <a:r>
              <a:rPr lang="en-PH" sz="1600" dirty="0" err="1">
                <a:solidFill>
                  <a:schemeClr val="tx1"/>
                </a:solidFill>
              </a:rPr>
              <a:t>kNN</a:t>
            </a:r>
            <a:r>
              <a:rPr lang="en-PH" sz="1600" dirty="0">
                <a:solidFill>
                  <a:schemeClr val="tx1"/>
                </a:solidFill>
              </a:rPr>
              <a:t>, Decision Trees, Bayesian Network on Different Feature Sets</a:t>
            </a:r>
            <a:endParaRPr lang="en-US" sz="1600" dirty="0">
              <a:solidFill>
                <a:schemeClr val="tx1"/>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316493340"/>
              </p:ext>
            </p:extLst>
          </p:nvPr>
        </p:nvGraphicFramePr>
        <p:xfrm>
          <a:off x="1143000" y="2857500"/>
          <a:ext cx="6858000" cy="1735077"/>
        </p:xfrm>
        <a:graphic>
          <a:graphicData uri="http://schemas.openxmlformats.org/drawingml/2006/table">
            <a:tbl>
              <a:tblPr>
                <a:tableStyleId>{3C2FFA5D-87B4-456A-9821-1D502468CF0F}</a:tableStyleId>
              </a:tblPr>
              <a:tblGrid>
                <a:gridCol w="1301648"/>
                <a:gridCol w="1418234"/>
                <a:gridCol w="1289304"/>
                <a:gridCol w="1289304"/>
                <a:gridCol w="1559510"/>
              </a:tblGrid>
              <a:tr h="578358">
                <a:tc>
                  <a:txBody>
                    <a:bodyPr/>
                    <a:lstStyle/>
                    <a:p>
                      <a:pPr marL="0" marR="0">
                        <a:lnSpc>
                          <a:spcPct val="115000"/>
                        </a:lnSpc>
                        <a:spcBef>
                          <a:spcPts val="0"/>
                        </a:spcBef>
                        <a:spcAft>
                          <a:spcPts val="0"/>
                        </a:spcAft>
                      </a:pPr>
                      <a:r>
                        <a:rPr lang="en-PH" sz="800" dirty="0">
                          <a:solidFill>
                            <a:schemeClr val="accent4">
                              <a:lumMod val="10000"/>
                            </a:schemeClr>
                          </a:solidFill>
                        </a:rPr>
                        <a:t>Classifier</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chemeClr val="accent4">
                              <a:lumMod val="10000"/>
                            </a:schemeClr>
                          </a:solidFill>
                        </a:rPr>
                        <a:t>Complete Feature Set</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chemeClr val="accent4">
                              <a:lumMod val="10000"/>
                            </a:schemeClr>
                          </a:solidFill>
                        </a:rPr>
                        <a:t>Feature Selection using Forward Search</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chemeClr val="accent4">
                              <a:lumMod val="10000"/>
                            </a:schemeClr>
                          </a:solidFill>
                        </a:rPr>
                        <a:t>Feature Selection using Backward Search</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a:solidFill>
                            <a:schemeClr val="accent4">
                              <a:lumMod val="10000"/>
                            </a:schemeClr>
                          </a:solidFill>
                        </a:rPr>
                        <a:t>Top 9 features (with higher coefficients) based on 3 Components of Principal Components Analysis (PCA)</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(k=1)</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tabLst>
                          <a:tab pos="847725" algn="l"/>
                        </a:tabLst>
                      </a:pPr>
                      <a:r>
                        <a:rPr lang="en-PH" sz="800">
                          <a:solidFill>
                            <a:schemeClr val="accent4">
                              <a:lumMod val="10000"/>
                            </a:schemeClr>
                          </a:solidFill>
                        </a:rPr>
                        <a:t>64.40 %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71.60 %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66.67 %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69.19 %</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(k=3)</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65.83 %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75.09 %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68.23 %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67.59 %</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(k=5)</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66.91 %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76.89 %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70.48 %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69.22 %</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(k=7)</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68.60 %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75.75 %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71.97 %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71.10 %</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kNN (k=9)</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67.88 %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76.85 %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70.02 %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72.15 %</a:t>
                      </a:r>
                      <a:endParaRPr lang="en-US" sz="800">
                        <a:solidFill>
                          <a:schemeClr val="accent4">
                            <a:lumMod val="10000"/>
                          </a:schemeClr>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chemeClr val="accent4">
                              <a:lumMod val="10000"/>
                            </a:schemeClr>
                          </a:solidFill>
                        </a:rPr>
                        <a:t>Decision Trees</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56.27 %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53.80 %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58.24 %</a:t>
                      </a:r>
                      <a:endParaRPr lang="en-US" sz="800" dirty="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53.54 %</a:t>
                      </a:r>
                      <a:endParaRPr lang="en-US" sz="800" dirty="0">
                        <a:solidFill>
                          <a:schemeClr val="accent4">
                            <a:lumMod val="10000"/>
                          </a:schemeClr>
                        </a:solidFill>
                        <a:latin typeface="Calibri"/>
                        <a:ea typeface="Calibri"/>
                        <a:cs typeface="Times New Roman"/>
                      </a:endParaRPr>
                    </a:p>
                  </a:txBody>
                  <a:tcPr marL="51435" marR="51435" marT="0" marB="0"/>
                </a:tc>
              </a:tr>
              <a:tr h="289179">
                <a:tc>
                  <a:txBody>
                    <a:bodyPr/>
                    <a:lstStyle/>
                    <a:p>
                      <a:pPr marL="0" marR="0" algn="just">
                        <a:lnSpc>
                          <a:spcPct val="115000"/>
                        </a:lnSpc>
                        <a:spcBef>
                          <a:spcPts val="0"/>
                        </a:spcBef>
                        <a:spcAft>
                          <a:spcPts val="0"/>
                        </a:spcAft>
                      </a:pPr>
                      <a:r>
                        <a:rPr lang="en-PH" sz="800">
                          <a:solidFill>
                            <a:schemeClr val="accent4">
                              <a:lumMod val="10000"/>
                            </a:schemeClr>
                          </a:solidFill>
                        </a:rPr>
                        <a:t>Bayesian Network (e.g. Naïve Bayes)</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81.56 %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73.28 %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chemeClr val="accent4">
                              <a:lumMod val="10000"/>
                            </a:schemeClr>
                          </a:solidFill>
                        </a:rPr>
                        <a:t>74.59 %</a:t>
                      </a:r>
                      <a:endParaRPr lang="en-US" sz="800">
                        <a:solidFill>
                          <a:schemeClr val="accent4">
                            <a:lumMod val="10000"/>
                          </a:schemeClr>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chemeClr val="accent4">
                              <a:lumMod val="10000"/>
                            </a:schemeClr>
                          </a:solidFill>
                        </a:rPr>
                        <a:t>64.45 %</a:t>
                      </a:r>
                      <a:endParaRPr lang="en-US" sz="800" dirty="0">
                        <a:solidFill>
                          <a:schemeClr val="accent4">
                            <a:lumMod val="10000"/>
                          </a:schemeClr>
                        </a:solidFill>
                        <a:latin typeface="Calibri"/>
                        <a:ea typeface="Calibri"/>
                        <a:cs typeface="Times New Roman"/>
                      </a:endParaRPr>
                    </a:p>
                  </a:txBody>
                  <a:tcPr marL="51435" marR="51435" marT="0" marB="0"/>
                </a:tc>
              </a:tr>
            </a:tbl>
          </a:graphicData>
        </a:graphic>
      </p:graphicFrame>
      <p:sp>
        <p:nvSpPr>
          <p:cNvPr id="8" name="Rectangle 1"/>
          <p:cNvSpPr>
            <a:spLocks noChangeArrowheads="1"/>
          </p:cNvSpPr>
          <p:nvPr/>
        </p:nvSpPr>
        <p:spPr bwMode="auto">
          <a:xfrm>
            <a:off x="4095588" y="4659062"/>
            <a:ext cx="952826" cy="196208"/>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algn="ctr" defTabSz="685800" fontAlgn="base">
              <a:spcBef>
                <a:spcPct val="0"/>
              </a:spcBef>
              <a:spcAft>
                <a:spcPct val="0"/>
              </a:spcAft>
            </a:pPr>
            <a:r>
              <a:rPr lang="en-PH" sz="825" b="1" dirty="0">
                <a:solidFill>
                  <a:schemeClr val="accent4">
                    <a:lumMod val="10000"/>
                  </a:schemeClr>
                </a:solidFill>
                <a:latin typeface="Calibri" pitchFamily="34" charset="0"/>
                <a:ea typeface="Calibri" pitchFamily="34" charset="0"/>
                <a:cs typeface="Times New Roman" pitchFamily="18" charset="0"/>
              </a:rPr>
              <a:t>Table 4 – Precision</a:t>
            </a:r>
            <a:endParaRPr lang="en-PH" sz="1350" dirty="0">
              <a:solidFill>
                <a:schemeClr val="accent4">
                  <a:lumMod val="10000"/>
                </a:schemeClr>
              </a:solidFill>
              <a:latin typeface="Arial" pitchFamily="34" charset="0"/>
              <a:cs typeface="Arial" pitchFamily="34" charset="0"/>
            </a:endParaRPr>
          </a:p>
        </p:txBody>
      </p:sp>
    </p:spTree>
    <p:extLst>
      <p:ext uri="{BB962C8B-B14F-4D97-AF65-F5344CB8AC3E}">
        <p14:creationId xmlns:p14="http://schemas.microsoft.com/office/powerpoint/2010/main" val="2625874288"/>
      </p:ext>
    </p:extLst>
  </p:cSld>
  <p:clrMapOvr>
    <a:masterClrMapping/>
  </p:clrMapOvr>
  <p:transition>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551320754"/>
              </p:ext>
            </p:extLst>
          </p:nvPr>
        </p:nvGraphicFramePr>
        <p:xfrm>
          <a:off x="1143000" y="685800"/>
          <a:ext cx="6858000" cy="1735077"/>
        </p:xfrm>
        <a:graphic>
          <a:graphicData uri="http://schemas.openxmlformats.org/drawingml/2006/table">
            <a:tbl>
              <a:tblPr>
                <a:tableStyleId>{3C2FFA5D-87B4-456A-9821-1D502468CF0F}</a:tableStyleId>
              </a:tblPr>
              <a:tblGrid>
                <a:gridCol w="1301648"/>
                <a:gridCol w="1418234"/>
                <a:gridCol w="1289304"/>
                <a:gridCol w="1289304"/>
                <a:gridCol w="1559510"/>
              </a:tblGrid>
              <a:tr h="578358">
                <a:tc>
                  <a:txBody>
                    <a:bodyPr/>
                    <a:lstStyle/>
                    <a:p>
                      <a:pPr marL="0" marR="0">
                        <a:lnSpc>
                          <a:spcPct val="115000"/>
                        </a:lnSpc>
                        <a:spcBef>
                          <a:spcPts val="0"/>
                        </a:spcBef>
                        <a:spcAft>
                          <a:spcPts val="0"/>
                        </a:spcAft>
                      </a:pPr>
                      <a:r>
                        <a:rPr lang="en-PH" sz="800" dirty="0">
                          <a:solidFill>
                            <a:sysClr val="windowText" lastClr="000000"/>
                          </a:solidFill>
                        </a:rPr>
                        <a:t>Classifier</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ysClr val="windowText" lastClr="000000"/>
                          </a:solidFill>
                        </a:rPr>
                        <a:t>Complete Feature Set</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a:solidFill>
                            <a:sysClr val="windowText" lastClr="000000"/>
                          </a:solidFill>
                        </a:rPr>
                        <a:t>Feature Selection using Forward Search</a:t>
                      </a:r>
                      <a:endParaRPr lang="en-US" sz="800">
                        <a:solidFill>
                          <a:sysClr val="windowText" lastClr="000000"/>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a:solidFill>
                            <a:sysClr val="windowText" lastClr="000000"/>
                          </a:solidFill>
                        </a:rPr>
                        <a:t>Feature Selection using Backward Search</a:t>
                      </a:r>
                      <a:endParaRPr lang="en-US" sz="800">
                        <a:solidFill>
                          <a:sysClr val="windowText" lastClr="000000"/>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a:solidFill>
                            <a:sysClr val="windowText" lastClr="000000"/>
                          </a:solidFill>
                        </a:rPr>
                        <a:t>Top 9 features (with higher coefficients) based on 3 Components of Principal Components Analysis (PCA)</a:t>
                      </a:r>
                      <a:endParaRPr lang="en-US" sz="80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dirty="0" err="1">
                          <a:solidFill>
                            <a:sysClr val="windowText" lastClr="000000"/>
                          </a:solidFill>
                        </a:rPr>
                        <a:t>kNN</a:t>
                      </a:r>
                      <a:r>
                        <a:rPr lang="en-PH" sz="800" dirty="0">
                          <a:solidFill>
                            <a:sysClr val="windowText" lastClr="000000"/>
                          </a:solidFill>
                        </a:rPr>
                        <a:t> (k=1)</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tabLst>
                          <a:tab pos="847725" algn="l"/>
                        </a:tabLst>
                      </a:pPr>
                      <a:r>
                        <a:rPr lang="en-PH" sz="800" dirty="0">
                          <a:solidFill>
                            <a:sysClr val="windowText" lastClr="000000"/>
                          </a:solidFill>
                        </a:rPr>
                        <a:t>60.39 %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66.45 %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61.87 %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68.74 %</a:t>
                      </a:r>
                      <a:endParaRPr lang="en-US" sz="80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ysClr val="windowText" lastClr="000000"/>
                          </a:solidFill>
                        </a:rPr>
                        <a:t>kNN (k=3)</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60.23 %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69.07 %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61.87 %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64.16 %</a:t>
                      </a:r>
                      <a:endParaRPr lang="en-US" sz="80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ysClr val="windowText" lastClr="000000"/>
                          </a:solidFill>
                        </a:rPr>
                        <a:t>kNN (k=5)</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60.56 %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68.09 %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62.52 %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63.67 %</a:t>
                      </a:r>
                      <a:endParaRPr lang="en-US" sz="80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ysClr val="windowText" lastClr="000000"/>
                          </a:solidFill>
                        </a:rPr>
                        <a:t>kNN (k=7)</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61.87 %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66.45 %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65.14 %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64.81 %</a:t>
                      </a:r>
                      <a:endParaRPr lang="en-US" sz="80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ysClr val="windowText" lastClr="000000"/>
                          </a:solidFill>
                        </a:rPr>
                        <a:t>kNN (k=9)</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60.88 %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64.65 %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62.68 %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65.20 %</a:t>
                      </a:r>
                      <a:endParaRPr lang="en-US" sz="80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ysClr val="windowText" lastClr="000000"/>
                          </a:solidFill>
                        </a:rPr>
                        <a:t>Decision Trees</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57.28 %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99.67 %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49.75 %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90.34 %</a:t>
                      </a:r>
                      <a:endParaRPr lang="en-US" sz="800">
                        <a:solidFill>
                          <a:sysClr val="windowText" lastClr="000000"/>
                        </a:solidFill>
                        <a:latin typeface="Calibri"/>
                        <a:ea typeface="Calibri"/>
                        <a:cs typeface="Times New Roman"/>
                      </a:endParaRPr>
                    </a:p>
                  </a:txBody>
                  <a:tcPr marL="51435" marR="51435" marT="0" marB="0"/>
                </a:tc>
              </a:tr>
              <a:tr h="289179">
                <a:tc>
                  <a:txBody>
                    <a:bodyPr/>
                    <a:lstStyle/>
                    <a:p>
                      <a:pPr marL="0" marR="0" algn="just">
                        <a:lnSpc>
                          <a:spcPct val="115000"/>
                        </a:lnSpc>
                        <a:spcBef>
                          <a:spcPts val="0"/>
                        </a:spcBef>
                        <a:spcAft>
                          <a:spcPts val="0"/>
                        </a:spcAft>
                      </a:pPr>
                      <a:r>
                        <a:rPr lang="en-PH" sz="800" dirty="0">
                          <a:solidFill>
                            <a:sysClr val="windowText" lastClr="000000"/>
                          </a:solidFill>
                        </a:rPr>
                        <a:t>Bayesian Network (e.g. Naïve </a:t>
                      </a:r>
                      <a:r>
                        <a:rPr lang="en-PH" sz="800" dirty="0" err="1">
                          <a:solidFill>
                            <a:sysClr val="windowText" lastClr="000000"/>
                          </a:solidFill>
                        </a:rPr>
                        <a:t>Bayes</a:t>
                      </a:r>
                      <a:r>
                        <a:rPr lang="en-PH" sz="800" dirty="0">
                          <a:solidFill>
                            <a:sysClr val="windowText" lastClr="000000"/>
                          </a:solidFill>
                        </a:rPr>
                        <a:t>)</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32.57 %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55.65 %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51.88 %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54.01 %</a:t>
                      </a:r>
                      <a:endParaRPr lang="en-US" sz="800" dirty="0">
                        <a:solidFill>
                          <a:sysClr val="windowText" lastClr="000000"/>
                        </a:solidFill>
                        <a:latin typeface="Calibri"/>
                        <a:ea typeface="Calibri"/>
                        <a:cs typeface="Times New Roman"/>
                      </a:endParaRPr>
                    </a:p>
                  </a:txBody>
                  <a:tcPr marL="51435" marR="51435" marT="0" marB="0"/>
                </a:tc>
              </a:tr>
            </a:tbl>
          </a:graphicData>
        </a:graphic>
      </p:graphicFrame>
      <p:sp>
        <p:nvSpPr>
          <p:cNvPr id="25601" name="Rectangle 1"/>
          <p:cNvSpPr>
            <a:spLocks noChangeArrowheads="1"/>
          </p:cNvSpPr>
          <p:nvPr/>
        </p:nvSpPr>
        <p:spPr bwMode="auto">
          <a:xfrm>
            <a:off x="4162913" y="2487362"/>
            <a:ext cx="818174" cy="196208"/>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algn="ctr" defTabSz="685800" fontAlgn="base">
              <a:spcBef>
                <a:spcPct val="0"/>
              </a:spcBef>
              <a:spcAft>
                <a:spcPct val="0"/>
              </a:spcAft>
              <a:tabLst>
                <a:tab pos="635794" algn="l"/>
              </a:tabLst>
            </a:pPr>
            <a:r>
              <a:rPr lang="en-PH" sz="825" b="1" dirty="0">
                <a:solidFill>
                  <a:schemeClr val="accent4">
                    <a:lumMod val="10000"/>
                  </a:schemeClr>
                </a:solidFill>
                <a:latin typeface="Calibri" pitchFamily="34" charset="0"/>
                <a:ea typeface="Calibri" pitchFamily="34" charset="0"/>
                <a:cs typeface="Times New Roman" pitchFamily="18" charset="0"/>
              </a:rPr>
              <a:t>Table 5 – Recall</a:t>
            </a:r>
            <a:endParaRPr lang="en-PH" sz="1350" dirty="0">
              <a:solidFill>
                <a:schemeClr val="accent4">
                  <a:lumMod val="10000"/>
                </a:schemeClr>
              </a:solidFill>
              <a:latin typeface="Arial" pitchFamily="34" charset="0"/>
              <a:cs typeface="Arial" pitchFamily="34" charset="0"/>
            </a:endParaRPr>
          </a:p>
        </p:txBody>
      </p:sp>
      <p:graphicFrame>
        <p:nvGraphicFramePr>
          <p:cNvPr id="7" name="Table 6"/>
          <p:cNvGraphicFramePr>
            <a:graphicFrameLocks noGrp="1"/>
          </p:cNvGraphicFramePr>
          <p:nvPr>
            <p:extLst>
              <p:ext uri="{D42A27DB-BD31-4B8C-83A1-F6EECF244321}">
                <p14:modId xmlns:p14="http://schemas.microsoft.com/office/powerpoint/2010/main" val="1215230865"/>
              </p:ext>
            </p:extLst>
          </p:nvPr>
        </p:nvGraphicFramePr>
        <p:xfrm>
          <a:off x="1143000" y="2857500"/>
          <a:ext cx="6858000" cy="1735077"/>
        </p:xfrm>
        <a:graphic>
          <a:graphicData uri="http://schemas.openxmlformats.org/drawingml/2006/table">
            <a:tbl>
              <a:tblPr>
                <a:tableStyleId>{3C2FFA5D-87B4-456A-9821-1D502468CF0F}</a:tableStyleId>
              </a:tblPr>
              <a:tblGrid>
                <a:gridCol w="1301648"/>
                <a:gridCol w="1418234"/>
                <a:gridCol w="1289304"/>
                <a:gridCol w="1289304"/>
                <a:gridCol w="1559510"/>
              </a:tblGrid>
              <a:tr h="578358">
                <a:tc>
                  <a:txBody>
                    <a:bodyPr/>
                    <a:lstStyle/>
                    <a:p>
                      <a:pPr marL="0" marR="0">
                        <a:lnSpc>
                          <a:spcPct val="115000"/>
                        </a:lnSpc>
                        <a:spcBef>
                          <a:spcPts val="0"/>
                        </a:spcBef>
                        <a:spcAft>
                          <a:spcPts val="0"/>
                        </a:spcAft>
                      </a:pPr>
                      <a:r>
                        <a:rPr lang="en-PH" sz="800" dirty="0">
                          <a:solidFill>
                            <a:sysClr val="windowText" lastClr="000000"/>
                          </a:solidFill>
                        </a:rPr>
                        <a:t>Classifier</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ysClr val="windowText" lastClr="000000"/>
                          </a:solidFill>
                        </a:rPr>
                        <a:t>Complete Feature Set</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dirty="0">
                          <a:solidFill>
                            <a:sysClr val="windowText" lastClr="000000"/>
                          </a:solidFill>
                        </a:rPr>
                        <a:t>Feature Selection using Forward Search</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a:solidFill>
                            <a:sysClr val="windowText" lastClr="000000"/>
                          </a:solidFill>
                        </a:rPr>
                        <a:t>Feature Selection using Backward Search</a:t>
                      </a:r>
                      <a:endParaRPr lang="en-US" sz="800">
                        <a:solidFill>
                          <a:sysClr val="windowText" lastClr="000000"/>
                        </a:solidFill>
                        <a:latin typeface="Calibri"/>
                        <a:ea typeface="Calibri"/>
                        <a:cs typeface="Times New Roman"/>
                      </a:endParaRPr>
                    </a:p>
                  </a:txBody>
                  <a:tcPr marL="51435" marR="51435" marT="0" marB="0"/>
                </a:tc>
                <a:tc>
                  <a:txBody>
                    <a:bodyPr/>
                    <a:lstStyle/>
                    <a:p>
                      <a:pPr marL="0" marR="0">
                        <a:lnSpc>
                          <a:spcPct val="115000"/>
                        </a:lnSpc>
                        <a:spcBef>
                          <a:spcPts val="0"/>
                        </a:spcBef>
                        <a:spcAft>
                          <a:spcPts val="0"/>
                        </a:spcAft>
                      </a:pPr>
                      <a:r>
                        <a:rPr lang="en-PH" sz="800">
                          <a:solidFill>
                            <a:sysClr val="windowText" lastClr="000000"/>
                          </a:solidFill>
                        </a:rPr>
                        <a:t>Top 9 features (with higher coefficients) based on 3 Components of Principal Components Analysis (PCA)</a:t>
                      </a:r>
                      <a:endParaRPr lang="en-US" sz="80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ysClr val="windowText" lastClr="000000"/>
                          </a:solidFill>
                        </a:rPr>
                        <a:t>kNN (k=1)</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tabLst>
                          <a:tab pos="847725" algn="l"/>
                        </a:tabLst>
                      </a:pPr>
                      <a:r>
                        <a:rPr lang="en-PH" sz="800">
                          <a:solidFill>
                            <a:sysClr val="windowText" lastClr="000000"/>
                          </a:solidFill>
                        </a:rPr>
                        <a:t>62.33 %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68.93 %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64.18 %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68.97 %</a:t>
                      </a:r>
                      <a:endParaRPr lang="en-US" sz="80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ysClr val="windowText" lastClr="000000"/>
                          </a:solidFill>
                        </a:rPr>
                        <a:t>kNN (k=3)</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62.91 %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71.95 %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64.89 %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65.83 %</a:t>
                      </a:r>
                      <a:endParaRPr lang="en-US" sz="80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ysClr val="windowText" lastClr="000000"/>
                          </a:solidFill>
                        </a:rPr>
                        <a:t>kNN (k=5)</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63.57 %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72.22 %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66.26 %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66.33 %</a:t>
                      </a:r>
                      <a:endParaRPr lang="en-US" sz="80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ysClr val="windowText" lastClr="000000"/>
                          </a:solidFill>
                        </a:rPr>
                        <a:t>kNN (k=7)</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65.06 %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70.79 %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68.38 %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67.81 %</a:t>
                      </a:r>
                      <a:endParaRPr lang="en-US" sz="80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ysClr val="windowText" lastClr="000000"/>
                          </a:solidFill>
                        </a:rPr>
                        <a:t>kNN (k=9)</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64.19 %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70.22 %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66.15 %</a:t>
                      </a:r>
                      <a:endParaRPr lang="en-US" sz="800" dirty="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68.56 %</a:t>
                      </a:r>
                      <a:endParaRPr lang="en-US" sz="800" dirty="0">
                        <a:solidFill>
                          <a:sysClr val="windowText" lastClr="000000"/>
                        </a:solidFill>
                        <a:latin typeface="Calibri"/>
                        <a:ea typeface="Calibri"/>
                        <a:cs typeface="Times New Roman"/>
                      </a:endParaRPr>
                    </a:p>
                  </a:txBody>
                  <a:tcPr marL="51435" marR="51435" marT="0" marB="0"/>
                </a:tc>
              </a:tr>
              <a:tr h="144590">
                <a:tc>
                  <a:txBody>
                    <a:bodyPr/>
                    <a:lstStyle/>
                    <a:p>
                      <a:pPr marL="0" marR="0" algn="just">
                        <a:lnSpc>
                          <a:spcPct val="115000"/>
                        </a:lnSpc>
                        <a:spcBef>
                          <a:spcPts val="0"/>
                        </a:spcBef>
                        <a:spcAft>
                          <a:spcPts val="0"/>
                        </a:spcAft>
                      </a:pPr>
                      <a:r>
                        <a:rPr lang="en-PH" sz="800">
                          <a:solidFill>
                            <a:sysClr val="windowText" lastClr="000000"/>
                          </a:solidFill>
                        </a:rPr>
                        <a:t>Decision Trees</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56.77 %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69.88 %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53.66 %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67.23 %</a:t>
                      </a:r>
                      <a:endParaRPr lang="en-US" sz="800" dirty="0">
                        <a:solidFill>
                          <a:sysClr val="windowText" lastClr="000000"/>
                        </a:solidFill>
                        <a:latin typeface="Calibri"/>
                        <a:ea typeface="Calibri"/>
                        <a:cs typeface="Times New Roman"/>
                      </a:endParaRPr>
                    </a:p>
                  </a:txBody>
                  <a:tcPr marL="51435" marR="51435" marT="0" marB="0"/>
                </a:tc>
              </a:tr>
              <a:tr h="289179">
                <a:tc>
                  <a:txBody>
                    <a:bodyPr/>
                    <a:lstStyle/>
                    <a:p>
                      <a:pPr marL="0" marR="0" algn="just">
                        <a:lnSpc>
                          <a:spcPct val="115000"/>
                        </a:lnSpc>
                        <a:spcBef>
                          <a:spcPts val="0"/>
                        </a:spcBef>
                        <a:spcAft>
                          <a:spcPts val="0"/>
                        </a:spcAft>
                      </a:pPr>
                      <a:r>
                        <a:rPr lang="en-PH" sz="800">
                          <a:solidFill>
                            <a:sysClr val="windowText" lastClr="000000"/>
                          </a:solidFill>
                        </a:rPr>
                        <a:t>Bayesian Network (e.g. Naïve Bayes)</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46.55 %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63.26 %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a:solidFill>
                            <a:sysClr val="windowText" lastClr="000000"/>
                          </a:solidFill>
                        </a:rPr>
                        <a:t>61.20 %</a:t>
                      </a:r>
                      <a:endParaRPr lang="en-US" sz="800">
                        <a:solidFill>
                          <a:sysClr val="windowText" lastClr="000000"/>
                        </a:solidFill>
                        <a:latin typeface="Calibri"/>
                        <a:ea typeface="Calibri"/>
                        <a:cs typeface="Times New Roman"/>
                      </a:endParaRPr>
                    </a:p>
                  </a:txBody>
                  <a:tcPr marL="51435" marR="51435" marT="0" marB="0"/>
                </a:tc>
                <a:tc>
                  <a:txBody>
                    <a:bodyPr/>
                    <a:lstStyle/>
                    <a:p>
                      <a:pPr marL="0" marR="0" algn="just">
                        <a:lnSpc>
                          <a:spcPct val="115000"/>
                        </a:lnSpc>
                        <a:spcBef>
                          <a:spcPts val="0"/>
                        </a:spcBef>
                        <a:spcAft>
                          <a:spcPts val="0"/>
                        </a:spcAft>
                      </a:pPr>
                      <a:r>
                        <a:rPr lang="en-PH" sz="800" dirty="0">
                          <a:solidFill>
                            <a:sysClr val="windowText" lastClr="000000"/>
                          </a:solidFill>
                        </a:rPr>
                        <a:t>58.77 %</a:t>
                      </a:r>
                      <a:endParaRPr lang="en-US" sz="800" dirty="0">
                        <a:solidFill>
                          <a:sysClr val="windowText" lastClr="000000"/>
                        </a:solidFill>
                        <a:latin typeface="Calibri"/>
                        <a:ea typeface="Calibri"/>
                        <a:cs typeface="Times New Roman"/>
                      </a:endParaRPr>
                    </a:p>
                  </a:txBody>
                  <a:tcPr marL="51435" marR="51435" marT="0" marB="0"/>
                </a:tc>
              </a:tr>
            </a:tbl>
          </a:graphicData>
        </a:graphic>
      </p:graphicFrame>
      <p:sp>
        <p:nvSpPr>
          <p:cNvPr id="8" name="Rectangle 2"/>
          <p:cNvSpPr>
            <a:spLocks noChangeArrowheads="1"/>
          </p:cNvSpPr>
          <p:nvPr/>
        </p:nvSpPr>
        <p:spPr bwMode="auto">
          <a:xfrm>
            <a:off x="4060322" y="4659062"/>
            <a:ext cx="1023358" cy="196208"/>
          </a:xfrm>
          <a:prstGeom prst="rect">
            <a:avLst/>
          </a:prstGeom>
          <a:noFill/>
          <a:ln w="9525">
            <a:noFill/>
            <a:miter lim="800000"/>
            <a:headEnd/>
            <a:tailEnd/>
          </a:ln>
          <a:effectLst/>
        </p:spPr>
        <p:txBody>
          <a:bodyPr vert="horz" wrap="none" lIns="68580" tIns="34290" rIns="68580" bIns="34290" numCol="1" anchor="ctr" anchorCtr="0" compatLnSpc="1">
            <a:prstTxWarp prst="textNoShape">
              <a:avLst/>
            </a:prstTxWarp>
            <a:spAutoFit/>
          </a:bodyPr>
          <a:lstStyle/>
          <a:p>
            <a:pPr algn="ctr" defTabSz="685800" fontAlgn="base">
              <a:spcBef>
                <a:spcPct val="0"/>
              </a:spcBef>
              <a:spcAft>
                <a:spcPct val="0"/>
              </a:spcAft>
              <a:tabLst>
                <a:tab pos="635794" algn="l"/>
              </a:tabLst>
            </a:pPr>
            <a:r>
              <a:rPr lang="en-PH" sz="825" b="1" dirty="0">
                <a:solidFill>
                  <a:schemeClr val="accent4">
                    <a:lumMod val="10000"/>
                  </a:schemeClr>
                </a:solidFill>
                <a:latin typeface="Calibri" pitchFamily="34" charset="0"/>
                <a:ea typeface="Calibri" pitchFamily="34" charset="0"/>
                <a:cs typeface="Times New Roman" pitchFamily="18" charset="0"/>
              </a:rPr>
              <a:t>Table 6 – F-Measure</a:t>
            </a:r>
            <a:endParaRPr lang="en-PH" sz="1350" dirty="0">
              <a:solidFill>
                <a:schemeClr val="accent4">
                  <a:lumMod val="10000"/>
                </a:schemeClr>
              </a:solidFill>
              <a:latin typeface="Arial" pitchFamily="34" charset="0"/>
              <a:cs typeface="Arial" pitchFamily="34" charset="0"/>
            </a:endParaRPr>
          </a:p>
        </p:txBody>
      </p:sp>
      <p:sp>
        <p:nvSpPr>
          <p:cNvPr id="9" name="Rectangle 8"/>
          <p:cNvSpPr/>
          <p:nvPr/>
        </p:nvSpPr>
        <p:spPr>
          <a:xfrm>
            <a:off x="423512" y="308000"/>
            <a:ext cx="8296976" cy="338554"/>
          </a:xfrm>
          <a:prstGeom prst="rect">
            <a:avLst/>
          </a:prstGeom>
        </p:spPr>
        <p:txBody>
          <a:bodyPr wrap="square">
            <a:spAutoFit/>
          </a:bodyPr>
          <a:lstStyle/>
          <a:p>
            <a:pPr algn="ctr"/>
            <a:r>
              <a:rPr lang="en-PH" sz="1600" dirty="0">
                <a:solidFill>
                  <a:schemeClr val="tx1"/>
                </a:solidFill>
              </a:rPr>
              <a:t>B.  Performance of </a:t>
            </a:r>
            <a:r>
              <a:rPr lang="en-PH" sz="1600" dirty="0" err="1">
                <a:solidFill>
                  <a:schemeClr val="tx1"/>
                </a:solidFill>
              </a:rPr>
              <a:t>kNN</a:t>
            </a:r>
            <a:r>
              <a:rPr lang="en-PH" sz="1600" dirty="0">
                <a:solidFill>
                  <a:schemeClr val="tx1"/>
                </a:solidFill>
              </a:rPr>
              <a:t>, Decision Trees, Bayesian Network on Different Feature Sets</a:t>
            </a:r>
            <a:endParaRPr lang="en-US" sz="1600" dirty="0">
              <a:solidFill>
                <a:schemeClr val="tx1"/>
              </a:solidFill>
            </a:endParaRPr>
          </a:p>
        </p:txBody>
      </p:sp>
    </p:spTree>
    <p:extLst>
      <p:ext uri="{BB962C8B-B14F-4D97-AF65-F5344CB8AC3E}">
        <p14:creationId xmlns:p14="http://schemas.microsoft.com/office/powerpoint/2010/main" val="1640217620"/>
      </p:ext>
    </p:extLst>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PH" sz="1400" dirty="0" smtClean="0"/>
              <a:t>C. Discussion Of Results</a:t>
            </a:r>
            <a:endParaRPr lang="en-PH" sz="1400" dirty="0"/>
          </a:p>
        </p:txBody>
      </p:sp>
      <p:sp>
        <p:nvSpPr>
          <p:cNvPr id="5" name="Text Placeholder 4"/>
          <p:cNvSpPr>
            <a:spLocks noGrp="1"/>
          </p:cNvSpPr>
          <p:nvPr>
            <p:ph type="body" idx="1"/>
          </p:nvPr>
        </p:nvSpPr>
        <p:spPr/>
        <p:txBody>
          <a:bodyPr/>
          <a:lstStyle/>
          <a:p>
            <a:r>
              <a:rPr lang="en-PH" sz="1400" dirty="0"/>
              <a:t>Based on the results, the following characteristics were observed:</a:t>
            </a:r>
          </a:p>
          <a:p>
            <a:pPr marL="285750" lvl="0" indent="-285750">
              <a:buFont typeface="Arial" panose="020B0604020202020204" pitchFamily="34" charset="0"/>
              <a:buChar char="•"/>
            </a:pPr>
            <a:r>
              <a:rPr lang="en-PH" sz="1400" dirty="0"/>
              <a:t>In the Complete Feature Set, </a:t>
            </a:r>
            <a:r>
              <a:rPr lang="en-PH" sz="1400" dirty="0" err="1"/>
              <a:t>kNN</a:t>
            </a:r>
            <a:r>
              <a:rPr lang="en-PH" sz="1400" dirty="0"/>
              <a:t> (k=7) was the best classifier.</a:t>
            </a:r>
          </a:p>
          <a:p>
            <a:pPr marL="285750" lvl="0" indent="-285750">
              <a:buFont typeface="Arial" panose="020B0604020202020204" pitchFamily="34" charset="0"/>
              <a:buChar char="•"/>
            </a:pPr>
            <a:r>
              <a:rPr lang="en-PH" sz="1400" dirty="0"/>
              <a:t>In the Feature Selection Forward Search, </a:t>
            </a:r>
            <a:r>
              <a:rPr lang="en-PH" sz="1400" dirty="0" err="1"/>
              <a:t>kNN</a:t>
            </a:r>
            <a:r>
              <a:rPr lang="en-PH" sz="1400" dirty="0"/>
              <a:t> (k=5) was the best classifier.</a:t>
            </a:r>
          </a:p>
          <a:p>
            <a:pPr marL="285750" lvl="0" indent="-285750">
              <a:buFont typeface="Arial" panose="020B0604020202020204" pitchFamily="34" charset="0"/>
              <a:buChar char="•"/>
            </a:pPr>
            <a:r>
              <a:rPr lang="en-PH" sz="1400" dirty="0"/>
              <a:t>In the Feature Selection Backward Search, </a:t>
            </a:r>
            <a:r>
              <a:rPr lang="en-PH" sz="1400" dirty="0" err="1"/>
              <a:t>kNN</a:t>
            </a:r>
            <a:r>
              <a:rPr lang="en-PH" sz="1400" dirty="0"/>
              <a:t> (k=7) was the best classifier.</a:t>
            </a:r>
          </a:p>
          <a:p>
            <a:pPr marL="285750" lvl="0" indent="-285750">
              <a:buFont typeface="Arial" panose="020B0604020202020204" pitchFamily="34" charset="0"/>
              <a:buChar char="•"/>
            </a:pPr>
            <a:r>
              <a:rPr lang="en-PH" sz="1400" dirty="0"/>
              <a:t>In PCA, </a:t>
            </a:r>
            <a:r>
              <a:rPr lang="en-PH" sz="1400" dirty="0" err="1"/>
              <a:t>kNN</a:t>
            </a:r>
            <a:r>
              <a:rPr lang="en-PH" sz="1400" dirty="0"/>
              <a:t> (k=9) was the best classifier.</a:t>
            </a:r>
          </a:p>
          <a:p>
            <a:pPr marL="285750" indent="-285750">
              <a:buFont typeface="Arial" panose="020B0604020202020204" pitchFamily="34" charset="0"/>
              <a:buChar char="•"/>
            </a:pPr>
            <a:r>
              <a:rPr lang="en-PH" sz="1400" dirty="0"/>
              <a:t>This shows that overall, </a:t>
            </a:r>
            <a:r>
              <a:rPr lang="en-PH" sz="1400" dirty="0" err="1"/>
              <a:t>kNN</a:t>
            </a:r>
            <a:r>
              <a:rPr lang="en-PH" sz="1400" dirty="0"/>
              <a:t> (k=7) was the best classifier.</a:t>
            </a:r>
          </a:p>
        </p:txBody>
      </p:sp>
    </p:spTree>
    <p:extLst>
      <p:ext uri="{BB962C8B-B14F-4D97-AF65-F5344CB8AC3E}">
        <p14:creationId xmlns:p14="http://schemas.microsoft.com/office/powerpoint/2010/main" val="1400052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
              <a:t>Milestone 2</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a:t>k-Means Clustering: Spambase</a:t>
            </a:r>
          </a:p>
        </p:txBody>
      </p:sp>
      <p:sp>
        <p:nvSpPr>
          <p:cNvPr id="188" name="Shape 188"/>
          <p:cNvSpPr txBox="1">
            <a:spLocks noGrp="1"/>
          </p:cNvSpPr>
          <p:nvPr>
            <p:ph type="body" idx="1"/>
          </p:nvPr>
        </p:nvSpPr>
        <p:spPr>
          <a:xfrm>
            <a:off x="432144" y="1525673"/>
            <a:ext cx="8222100" cy="2710200"/>
          </a:xfrm>
          <a:prstGeom prst="rect">
            <a:avLst/>
          </a:prstGeom>
        </p:spPr>
        <p:txBody>
          <a:bodyPr lIns="91425" tIns="91425" rIns="91425" bIns="91425" anchor="t" anchorCtr="0">
            <a:noAutofit/>
          </a:bodyPr>
          <a:lstStyle/>
          <a:p>
            <a:pPr lvl="0" rtl="0">
              <a:spcBef>
                <a:spcPts val="0"/>
              </a:spcBef>
              <a:buNone/>
            </a:pPr>
            <a:r>
              <a:rPr lang="en" sz="2000" dirty="0"/>
              <a:t>From different tested clusters, k = 20 shows different clustered data</a:t>
            </a:r>
          </a:p>
          <a:p>
            <a:pPr lvl="0" rtl="0">
              <a:spcBef>
                <a:spcPts val="0"/>
              </a:spcBef>
              <a:buNone/>
            </a:pPr>
            <a:r>
              <a:rPr lang="en" dirty="0"/>
              <a:t> </a:t>
            </a:r>
          </a:p>
        </p:txBody>
      </p:sp>
      <p:pic>
        <p:nvPicPr>
          <p:cNvPr id="189" name="Shape 189"/>
          <p:cNvPicPr preferRelativeResize="0"/>
          <p:nvPr/>
        </p:nvPicPr>
        <p:blipFill>
          <a:blip r:embed="rId3">
            <a:alphaModFix/>
          </a:blip>
          <a:stretch>
            <a:fillRect/>
          </a:stretch>
        </p:blipFill>
        <p:spPr>
          <a:xfrm>
            <a:off x="585750" y="2324399"/>
            <a:ext cx="4557750" cy="2496079"/>
          </a:xfrm>
          <a:prstGeom prst="rect">
            <a:avLst/>
          </a:prstGeom>
          <a:noFill/>
          <a:ln>
            <a:noFill/>
          </a:ln>
        </p:spPr>
      </p:pic>
      <p:sp>
        <p:nvSpPr>
          <p:cNvPr id="190" name="Shape 190"/>
          <p:cNvSpPr txBox="1"/>
          <p:nvPr/>
        </p:nvSpPr>
        <p:spPr>
          <a:xfrm>
            <a:off x="5340125" y="2970225"/>
            <a:ext cx="5961000" cy="695400"/>
          </a:xfrm>
          <a:prstGeom prst="rect">
            <a:avLst/>
          </a:prstGeom>
          <a:noFill/>
          <a:ln>
            <a:noFill/>
          </a:ln>
        </p:spPr>
        <p:txBody>
          <a:bodyPr lIns="91425" tIns="91425" rIns="91425" bIns="91425" anchor="t" anchorCtr="0">
            <a:noAutofit/>
          </a:bodyPr>
          <a:lstStyle/>
          <a:p>
            <a:pPr lvl="0">
              <a:spcBef>
                <a:spcPts val="0"/>
              </a:spcBef>
              <a:buNone/>
            </a:pPr>
            <a:r>
              <a:rPr lang="en">
                <a:solidFill>
                  <a:srgbClr val="666666"/>
                </a:solidFill>
              </a:rPr>
              <a:t>When k = 2</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k-Means Clustering: Spambase</a:t>
            </a:r>
            <a:endParaRPr lang="en-PH" dirty="0"/>
          </a:p>
        </p:txBody>
      </p:sp>
      <p:sp>
        <p:nvSpPr>
          <p:cNvPr id="3" name="Text Placeholder 2"/>
          <p:cNvSpPr>
            <a:spLocks noGrp="1"/>
          </p:cNvSpPr>
          <p:nvPr>
            <p:ph type="body" idx="1"/>
          </p:nvPr>
        </p:nvSpPr>
        <p:spPr/>
        <p:txBody>
          <a:bodyPr/>
          <a:lstStyle/>
          <a:p>
            <a:endParaRPr lang="en-PH" dirty="0"/>
          </a:p>
        </p:txBody>
      </p:sp>
      <p:graphicFrame>
        <p:nvGraphicFramePr>
          <p:cNvPr id="4" name="Shape 204"/>
          <p:cNvGraphicFramePr/>
          <p:nvPr>
            <p:extLst>
              <p:ext uri="{D42A27DB-BD31-4B8C-83A1-F6EECF244321}">
                <p14:modId xmlns:p14="http://schemas.microsoft.com/office/powerpoint/2010/main" val="2210476160"/>
              </p:ext>
            </p:extLst>
          </p:nvPr>
        </p:nvGraphicFramePr>
        <p:xfrm>
          <a:off x="3734149" y="2339789"/>
          <a:ext cx="1514475" cy="1281171"/>
        </p:xfrm>
        <a:graphic>
          <a:graphicData uri="http://schemas.openxmlformats.org/drawingml/2006/table">
            <a:tbl>
              <a:tblPr>
                <a:noFill/>
                <a:tableStyleId>{D9E75710-2F0A-4061-8F9A-117E1DD1F380}</a:tableStyleId>
              </a:tblPr>
              <a:tblGrid>
                <a:gridCol w="723900"/>
                <a:gridCol w="790575"/>
              </a:tblGrid>
              <a:tr h="442971">
                <a:tc>
                  <a:txBody>
                    <a:bodyPr/>
                    <a:lstStyle/>
                    <a:p>
                      <a:pPr lvl="0" algn="ctr" rtl="0">
                        <a:spcBef>
                          <a:spcPts val="0"/>
                        </a:spcBef>
                        <a:buNone/>
                      </a:pPr>
                      <a:r>
                        <a:rPr lang="en" sz="1000" b="1" dirty="0"/>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0</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244</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1</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4357</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lvl="0" algn="ctr" rtl="0">
                        <a:spcBef>
                          <a:spcPts val="0"/>
                        </a:spcBef>
                        <a:buNone/>
                      </a:pPr>
                      <a:r>
                        <a:rPr lang="en" sz="1000" dirty="0" smtClean="0"/>
                        <a:t>Total</a:t>
                      </a:r>
                      <a:endParaRPr lang="en" sz="1000" dirty="0"/>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4601</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05464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Machine Learning Techniques</a:t>
            </a:r>
          </a:p>
        </p:txBody>
      </p:sp>
      <p:sp>
        <p:nvSpPr>
          <p:cNvPr id="80" name="Shape 80"/>
          <p:cNvSpPr txBox="1">
            <a:spLocks noGrp="1"/>
          </p:cNvSpPr>
          <p:nvPr>
            <p:ph type="body" idx="1"/>
          </p:nvPr>
        </p:nvSpPr>
        <p:spPr>
          <a:xfrm>
            <a:off x="471900" y="1620700"/>
            <a:ext cx="8222100" cy="2710200"/>
          </a:xfrm>
          <a:prstGeom prst="rect">
            <a:avLst/>
          </a:prstGeom>
        </p:spPr>
        <p:txBody>
          <a:bodyPr lIns="91425" tIns="91425" rIns="91425" bIns="91425" anchor="t" anchorCtr="0">
            <a:noAutofit/>
          </a:bodyPr>
          <a:lstStyle/>
          <a:p>
            <a:pPr marL="457200" lvl="0" indent="-228600" rtl="0">
              <a:spcBef>
                <a:spcPts val="0"/>
              </a:spcBef>
            </a:pPr>
            <a:r>
              <a:rPr lang="en" sz="1800" dirty="0"/>
              <a:t>Milestone 1</a:t>
            </a:r>
          </a:p>
          <a:p>
            <a:pPr marL="914400" lvl="1" indent="-228600" rtl="0">
              <a:spcBef>
                <a:spcPts val="0"/>
              </a:spcBef>
            </a:pPr>
            <a:r>
              <a:rPr lang="en" sz="1800" dirty="0"/>
              <a:t>Complete Feature Set, Forward Search, Backward Elimination, PCA.</a:t>
            </a:r>
          </a:p>
          <a:p>
            <a:pPr marL="1371600" lvl="2" indent="-228600" rtl="0">
              <a:spcBef>
                <a:spcPts val="0"/>
              </a:spcBef>
            </a:pPr>
            <a:r>
              <a:rPr lang="en" sz="1800" dirty="0"/>
              <a:t>kNN (k = 1, 3, 5, 7 ,9)</a:t>
            </a:r>
          </a:p>
          <a:p>
            <a:pPr marL="1371600" lvl="2" indent="-228600" rtl="0">
              <a:spcBef>
                <a:spcPts val="0"/>
              </a:spcBef>
            </a:pPr>
            <a:r>
              <a:rPr lang="en" sz="1800" dirty="0"/>
              <a:t>Decision Trees</a:t>
            </a:r>
          </a:p>
          <a:p>
            <a:pPr marL="1371600" lvl="2" indent="-228600" rtl="0">
              <a:spcBef>
                <a:spcPts val="0"/>
              </a:spcBef>
            </a:pPr>
            <a:r>
              <a:rPr lang="en" sz="1800" dirty="0"/>
              <a:t>Bayesian Network</a:t>
            </a:r>
          </a:p>
          <a:p>
            <a:pPr marL="457200" lvl="0" indent="-228600" rtl="0">
              <a:spcBef>
                <a:spcPts val="0"/>
              </a:spcBef>
            </a:pPr>
            <a:r>
              <a:rPr lang="en" sz="1800" dirty="0"/>
              <a:t>Milestone 2</a:t>
            </a:r>
          </a:p>
          <a:p>
            <a:pPr marL="914400" lvl="1" indent="-228600" rtl="0">
              <a:spcBef>
                <a:spcPts val="0"/>
              </a:spcBef>
            </a:pPr>
            <a:r>
              <a:rPr lang="en" sz="1800" dirty="0"/>
              <a:t>k-Means Clustering </a:t>
            </a:r>
          </a:p>
          <a:p>
            <a:pPr marL="914400" lvl="1" indent="-228600" rtl="0">
              <a:spcBef>
                <a:spcPts val="0"/>
              </a:spcBef>
            </a:pPr>
            <a:r>
              <a:rPr lang="en" sz="1800" dirty="0"/>
              <a:t>SOM </a:t>
            </a:r>
          </a:p>
          <a:p>
            <a:pPr marL="0" lvl="0" indent="0" rtl="0">
              <a:spcBef>
                <a:spcPts val="0"/>
              </a:spcBef>
              <a:buNone/>
            </a:pPr>
            <a:endParaRPr sz="1000" dirty="0"/>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sp>
        <p:nvSpPr>
          <p:cNvPr id="196" name="Shape 19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197" name="Shape 197"/>
          <p:cNvPicPr preferRelativeResize="0"/>
          <p:nvPr/>
        </p:nvPicPr>
        <p:blipFill>
          <a:blip r:embed="rId3">
            <a:alphaModFix/>
          </a:blip>
          <a:stretch>
            <a:fillRect/>
          </a:stretch>
        </p:blipFill>
        <p:spPr>
          <a:xfrm>
            <a:off x="471900" y="1726875"/>
            <a:ext cx="5715000" cy="3295650"/>
          </a:xfrm>
          <a:prstGeom prst="rect">
            <a:avLst/>
          </a:prstGeom>
          <a:noFill/>
          <a:ln>
            <a:noFill/>
          </a:ln>
        </p:spPr>
      </p:pic>
      <p:sp>
        <p:nvSpPr>
          <p:cNvPr id="198" name="Shape 198"/>
          <p:cNvSpPr txBox="1"/>
          <p:nvPr/>
        </p:nvSpPr>
        <p:spPr>
          <a:xfrm>
            <a:off x="6281900" y="2701100"/>
            <a:ext cx="5961000" cy="695400"/>
          </a:xfrm>
          <a:prstGeom prst="rect">
            <a:avLst/>
          </a:prstGeom>
          <a:noFill/>
          <a:ln>
            <a:noFill/>
          </a:ln>
        </p:spPr>
        <p:txBody>
          <a:bodyPr lIns="91425" tIns="91425" rIns="91425" bIns="91425" anchor="t" anchorCtr="0">
            <a:noAutofit/>
          </a:bodyPr>
          <a:lstStyle/>
          <a:p>
            <a:pPr lvl="0">
              <a:spcBef>
                <a:spcPts val="0"/>
              </a:spcBef>
              <a:buNone/>
            </a:pPr>
            <a:r>
              <a:rPr lang="en">
                <a:solidFill>
                  <a:srgbClr val="666666"/>
                </a:solidFill>
              </a:rPr>
              <a:t>When k = 20</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graphicFrame>
        <p:nvGraphicFramePr>
          <p:cNvPr id="204" name="Shape 204"/>
          <p:cNvGraphicFramePr/>
          <p:nvPr/>
        </p:nvGraphicFramePr>
        <p:xfrm>
          <a:off x="2012925" y="2162700"/>
          <a:ext cx="5118125" cy="2667000"/>
        </p:xfrm>
        <a:graphic>
          <a:graphicData uri="http://schemas.openxmlformats.org/drawingml/2006/table">
            <a:tbl>
              <a:tblPr>
                <a:noFill/>
                <a:tableStyleId>{D9E75710-2F0A-4061-8F9A-117E1DD1F380}</a:tableStyleId>
              </a:tblPr>
              <a:tblGrid>
                <a:gridCol w="723900"/>
                <a:gridCol w="790575"/>
                <a:gridCol w="771525"/>
                <a:gridCol w="885825"/>
                <a:gridCol w="876300"/>
                <a:gridCol w="1070000"/>
              </a:tblGrid>
              <a:tr h="0">
                <a:tc>
                  <a:txBody>
                    <a:bodyPr/>
                    <a:lstStyle/>
                    <a:p>
                      <a:pPr lvl="0" algn="ctr" rtl="0">
                        <a:spcBef>
                          <a:spcPts val="0"/>
                        </a:spcBef>
                        <a:buNone/>
                      </a:pPr>
                      <a:r>
                        <a:rPr lang="en" sz="1000" b="1" dirty="0"/>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0</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128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60</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1</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193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746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511</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2</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245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40</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3</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620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11</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923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37</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4</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107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12</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5</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189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6</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71</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14</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130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dirty="0"/>
                        <a:t>7</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334</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sp>
        <p:nvSpPr>
          <p:cNvPr id="210" name="Shape 210"/>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
              <a:t>Cluster 20 was chosen because all clusters from 2 to 19 produced similar results</a:t>
            </a:r>
          </a:p>
          <a:p>
            <a:pPr marL="457200" lvl="0" indent="-228600" rtl="0">
              <a:spcBef>
                <a:spcPts val="0"/>
              </a:spcBef>
              <a:buChar char="-"/>
            </a:pPr>
            <a:r>
              <a:rPr lang="en"/>
              <a:t>Solution may become better if k &gt; 20</a:t>
            </a:r>
          </a:p>
          <a:p>
            <a:pPr marL="457200" lvl="0" indent="-228600" rtl="0">
              <a:spcBef>
                <a:spcPts val="0"/>
              </a:spcBef>
              <a:buChar char="-"/>
            </a:pPr>
            <a:r>
              <a:rPr lang="en"/>
              <a:t>Data were more similar than dissimilar</a:t>
            </a:r>
          </a:p>
          <a:p>
            <a:pPr marL="457200" lvl="0" indent="-228600">
              <a:spcBef>
                <a:spcPts val="0"/>
              </a:spcBef>
              <a:buChar char="-"/>
            </a:pPr>
            <a:r>
              <a:rPr lang="en"/>
              <a:t>Because of this issue, classes are difficult to distinguish</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16" name="Shape 21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17" name="Shape 217"/>
          <p:cNvPicPr preferRelativeResize="0"/>
          <p:nvPr/>
        </p:nvPicPr>
        <p:blipFill>
          <a:blip r:embed="rId3">
            <a:alphaModFix/>
          </a:blip>
          <a:stretch>
            <a:fillRect/>
          </a:stretch>
        </p:blipFill>
        <p:spPr>
          <a:xfrm>
            <a:off x="4366800" y="1749012"/>
            <a:ext cx="4603945" cy="2790825"/>
          </a:xfrm>
          <a:prstGeom prst="rect">
            <a:avLst/>
          </a:prstGeom>
          <a:noFill/>
          <a:ln>
            <a:noFill/>
          </a:ln>
        </p:spPr>
      </p:pic>
      <p:sp>
        <p:nvSpPr>
          <p:cNvPr id="218" name="Shape 218"/>
          <p:cNvSpPr txBox="1"/>
          <p:nvPr/>
        </p:nvSpPr>
        <p:spPr>
          <a:xfrm>
            <a:off x="5257575" y="3898500"/>
            <a:ext cx="3000000" cy="1286400"/>
          </a:xfrm>
          <a:prstGeom prst="rect">
            <a:avLst/>
          </a:prstGeom>
          <a:noFill/>
          <a:ln>
            <a:noFill/>
          </a:ln>
        </p:spPr>
        <p:txBody>
          <a:bodyPr lIns="91425" tIns="91425" rIns="91425" bIns="91425" anchor="ctr" anchorCtr="0">
            <a:noAutofit/>
          </a:bodyPr>
          <a:lstStyle/>
          <a:p>
            <a:pPr lvl="0" algn="ctr" rtl="0">
              <a:spcBef>
                <a:spcPts val="900"/>
              </a:spcBef>
              <a:spcAft>
                <a:spcPts val="900"/>
              </a:spcAft>
              <a:buNone/>
            </a:pPr>
            <a:r>
              <a:rPr lang="en" sz="1100"/>
              <a:t> </a:t>
            </a:r>
          </a:p>
          <a:p>
            <a:pPr lvl="0" rtl="0">
              <a:spcBef>
                <a:spcPts val="900"/>
              </a:spcBef>
              <a:spcAft>
                <a:spcPts val="900"/>
              </a:spcAft>
              <a:buNone/>
            </a:pPr>
            <a:r>
              <a:rPr lang="en" sz="1100"/>
              <a:t> </a:t>
            </a:r>
          </a:p>
          <a:p>
            <a:pPr lvl="0" algn="ctr" rtl="0">
              <a:spcBef>
                <a:spcPts val="900"/>
              </a:spcBef>
              <a:spcAft>
                <a:spcPts val="900"/>
              </a:spcAft>
              <a:buNone/>
            </a:pPr>
            <a:r>
              <a:rPr lang="en">
                <a:solidFill>
                  <a:srgbClr val="666666"/>
                </a:solidFill>
                <a:latin typeface="Roboto"/>
                <a:ea typeface="Roboto"/>
                <a:cs typeface="Roboto"/>
                <a:sym typeface="Roboto"/>
              </a:rPr>
              <a:t>Scatter Plot &amp; SOM - 1,000 Training Rounds</a:t>
            </a:r>
          </a:p>
        </p:txBody>
      </p:sp>
      <p:pic>
        <p:nvPicPr>
          <p:cNvPr id="219" name="Shape 219"/>
          <p:cNvPicPr preferRelativeResize="0"/>
          <p:nvPr/>
        </p:nvPicPr>
        <p:blipFill>
          <a:blip r:embed="rId4">
            <a:alphaModFix/>
          </a:blip>
          <a:stretch>
            <a:fillRect/>
          </a:stretch>
        </p:blipFill>
        <p:spPr>
          <a:xfrm>
            <a:off x="97825" y="1749024"/>
            <a:ext cx="4268980" cy="3319350"/>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25" name="Shape 225"/>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26" name="Shape 226"/>
          <p:cNvPicPr preferRelativeResize="0"/>
          <p:nvPr/>
        </p:nvPicPr>
        <p:blipFill>
          <a:blip r:embed="rId3">
            <a:alphaModFix/>
          </a:blip>
          <a:stretch>
            <a:fillRect/>
          </a:stretch>
        </p:blipFill>
        <p:spPr>
          <a:xfrm>
            <a:off x="93150" y="1868649"/>
            <a:ext cx="4215699" cy="2933325"/>
          </a:xfrm>
          <a:prstGeom prst="rect">
            <a:avLst/>
          </a:prstGeom>
          <a:noFill/>
          <a:ln>
            <a:noFill/>
          </a:ln>
        </p:spPr>
      </p:pic>
      <p:pic>
        <p:nvPicPr>
          <p:cNvPr id="227" name="Shape 227"/>
          <p:cNvPicPr preferRelativeResize="0"/>
          <p:nvPr/>
        </p:nvPicPr>
        <p:blipFill>
          <a:blip r:embed="rId4">
            <a:alphaModFix/>
          </a:blip>
          <a:stretch>
            <a:fillRect/>
          </a:stretch>
        </p:blipFill>
        <p:spPr>
          <a:xfrm>
            <a:off x="4360600" y="1876637"/>
            <a:ext cx="4435100" cy="2624174"/>
          </a:xfrm>
          <a:prstGeom prst="rect">
            <a:avLst/>
          </a:prstGeom>
          <a:noFill/>
          <a:ln>
            <a:noFill/>
          </a:ln>
        </p:spPr>
      </p:pic>
      <p:sp>
        <p:nvSpPr>
          <p:cNvPr id="228" name="Shape 228"/>
          <p:cNvSpPr txBox="1"/>
          <p:nvPr/>
        </p:nvSpPr>
        <p:spPr>
          <a:xfrm>
            <a:off x="5166025" y="4128000"/>
            <a:ext cx="3000000" cy="767700"/>
          </a:xfrm>
          <a:prstGeom prst="rect">
            <a:avLst/>
          </a:prstGeom>
          <a:noFill/>
          <a:ln>
            <a:noFill/>
          </a:ln>
        </p:spPr>
        <p:txBody>
          <a:bodyPr lIns="91425" tIns="91425" rIns="91425" bIns="91425" anchor="ctr" anchorCtr="0">
            <a:noAutofit/>
          </a:bodyPr>
          <a:lstStyle/>
          <a:p>
            <a:pPr lvl="0" rtl="0">
              <a:spcBef>
                <a:spcPts val="900"/>
              </a:spcBef>
              <a:spcAft>
                <a:spcPts val="900"/>
              </a:spcAft>
              <a:buNone/>
            </a:pPr>
            <a:endParaRPr sz="1100"/>
          </a:p>
          <a:p>
            <a:pPr lvl="0" algn="ctr" rtl="0">
              <a:spcBef>
                <a:spcPts val="900"/>
              </a:spcBef>
              <a:spcAft>
                <a:spcPts val="900"/>
              </a:spcAft>
              <a:buNone/>
            </a:pPr>
            <a:endParaRPr>
              <a:solidFill>
                <a:srgbClr val="666666"/>
              </a:solidFill>
              <a:latin typeface="Roboto"/>
              <a:ea typeface="Roboto"/>
              <a:cs typeface="Roboto"/>
              <a:sym typeface="Roboto"/>
            </a:endParaRPr>
          </a:p>
          <a:p>
            <a:pPr lvl="0" algn="ctr" rtl="0">
              <a:spcBef>
                <a:spcPts val="900"/>
              </a:spcBef>
              <a:spcAft>
                <a:spcPts val="900"/>
              </a:spcAft>
              <a:buNone/>
            </a:pPr>
            <a:r>
              <a:rPr lang="en">
                <a:solidFill>
                  <a:srgbClr val="666666"/>
                </a:solidFill>
                <a:latin typeface="Roboto"/>
                <a:ea typeface="Roboto"/>
                <a:cs typeface="Roboto"/>
                <a:sym typeface="Roboto"/>
              </a:rPr>
              <a:t> Scatter Plot &amp; SOM - 10,000 Training Rounds</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34" name="Shape 234"/>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35" name="Shape 235"/>
          <p:cNvPicPr preferRelativeResize="0"/>
          <p:nvPr/>
        </p:nvPicPr>
        <p:blipFill>
          <a:blip r:embed="rId3">
            <a:alphaModFix/>
          </a:blip>
          <a:stretch>
            <a:fillRect/>
          </a:stretch>
        </p:blipFill>
        <p:spPr>
          <a:xfrm>
            <a:off x="4667450" y="1715800"/>
            <a:ext cx="4245544" cy="2614375"/>
          </a:xfrm>
          <a:prstGeom prst="rect">
            <a:avLst/>
          </a:prstGeom>
          <a:noFill/>
          <a:ln>
            <a:noFill/>
          </a:ln>
        </p:spPr>
      </p:pic>
      <p:sp>
        <p:nvSpPr>
          <p:cNvPr id="236" name="Shape 236"/>
          <p:cNvSpPr txBox="1"/>
          <p:nvPr/>
        </p:nvSpPr>
        <p:spPr>
          <a:xfrm>
            <a:off x="5538600" y="3794725"/>
            <a:ext cx="3000000" cy="1141800"/>
          </a:xfrm>
          <a:prstGeom prst="rect">
            <a:avLst/>
          </a:prstGeom>
          <a:noFill/>
          <a:ln>
            <a:noFill/>
          </a:ln>
        </p:spPr>
        <p:txBody>
          <a:bodyPr lIns="91425" tIns="91425" rIns="91425" bIns="91425" anchor="ctr" anchorCtr="0">
            <a:noAutofit/>
          </a:bodyPr>
          <a:lstStyle/>
          <a:p>
            <a:pPr lvl="0" rtl="0">
              <a:spcBef>
                <a:spcPts val="900"/>
              </a:spcBef>
              <a:spcAft>
                <a:spcPts val="900"/>
              </a:spcAft>
              <a:buNone/>
            </a:pPr>
            <a:endParaRPr sz="1100"/>
          </a:p>
          <a:p>
            <a:pPr lvl="0" algn="ctr" rtl="0">
              <a:spcBef>
                <a:spcPts val="900"/>
              </a:spcBef>
              <a:spcAft>
                <a:spcPts val="900"/>
              </a:spcAft>
              <a:buNone/>
            </a:pPr>
            <a:endParaRPr sz="1100"/>
          </a:p>
          <a:p>
            <a:pPr lvl="0" algn="ctr" rtl="0">
              <a:spcBef>
                <a:spcPts val="900"/>
              </a:spcBef>
              <a:spcAft>
                <a:spcPts val="900"/>
              </a:spcAft>
              <a:buNone/>
            </a:pPr>
            <a:r>
              <a:rPr lang="en">
                <a:solidFill>
                  <a:srgbClr val="666666"/>
                </a:solidFill>
                <a:latin typeface="Roboto"/>
                <a:ea typeface="Roboto"/>
                <a:cs typeface="Roboto"/>
                <a:sym typeface="Roboto"/>
              </a:rPr>
              <a:t>Scatter Plot &amp; SOM - 15,000 Training Rounds</a:t>
            </a:r>
          </a:p>
        </p:txBody>
      </p:sp>
      <p:pic>
        <p:nvPicPr>
          <p:cNvPr id="237" name="Shape 237"/>
          <p:cNvPicPr preferRelativeResize="0"/>
          <p:nvPr/>
        </p:nvPicPr>
        <p:blipFill>
          <a:blip r:embed="rId4">
            <a:alphaModFix/>
          </a:blip>
          <a:stretch>
            <a:fillRect/>
          </a:stretch>
        </p:blipFill>
        <p:spPr>
          <a:xfrm>
            <a:off x="100650" y="1715800"/>
            <a:ext cx="4566800" cy="3116749"/>
          </a:xfrm>
          <a:prstGeom prst="rect">
            <a:avLst/>
          </a:prstGeom>
          <a:noFill/>
          <a:ln>
            <a:noFill/>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SOM: Spambase</a:t>
            </a:r>
            <a:endParaRPr lang="en-PH" dirty="0"/>
          </a:p>
        </p:txBody>
      </p:sp>
      <p:sp>
        <p:nvSpPr>
          <p:cNvPr id="3" name="Text Placeholder 2"/>
          <p:cNvSpPr>
            <a:spLocks noGrp="1"/>
          </p:cNvSpPr>
          <p:nvPr>
            <p:ph type="body" idx="1"/>
          </p:nvPr>
        </p:nvSpPr>
        <p:spPr/>
        <p:txBody>
          <a:bodyPr>
            <a:normAutofit/>
          </a:bodyPr>
          <a:lstStyle/>
          <a:p>
            <a:pPr marL="285750" indent="-285750">
              <a:buFont typeface="Arial" panose="020B0604020202020204" pitchFamily="34" charset="0"/>
              <a:buChar char="•"/>
            </a:pPr>
            <a:r>
              <a:rPr lang="en-US" dirty="0"/>
              <a:t>Based on all the maps, it is difficult to distinguish what kind of samples are assigned to the parts of the map especially with no labels on it. </a:t>
            </a:r>
            <a:endParaRPr lang="en-US" dirty="0" smtClean="0"/>
          </a:p>
          <a:p>
            <a:pPr marL="285750" indent="-285750">
              <a:buFont typeface="Arial" panose="020B0604020202020204" pitchFamily="34" charset="0"/>
              <a:buChar char="•"/>
            </a:pPr>
            <a:r>
              <a:rPr lang="en-US" dirty="0" smtClean="0"/>
              <a:t>Just </a:t>
            </a:r>
            <a:r>
              <a:rPr lang="en-US" dirty="0"/>
              <a:t>like the clustering process, the maps are unorganized though the map with 1000 training rounds is more “clean” compared to the others.</a:t>
            </a:r>
            <a:endParaRPr lang="en-PH" dirty="0"/>
          </a:p>
          <a:p>
            <a:endParaRPr lang="en-PH" dirty="0"/>
          </a:p>
        </p:txBody>
      </p:sp>
    </p:spTree>
    <p:extLst>
      <p:ext uri="{BB962C8B-B14F-4D97-AF65-F5344CB8AC3E}">
        <p14:creationId xmlns:p14="http://schemas.microsoft.com/office/powerpoint/2010/main" val="2807398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a:t>SOM: Spambase</a:t>
            </a:r>
          </a:p>
        </p:txBody>
      </p:sp>
      <p:sp>
        <p:nvSpPr>
          <p:cNvPr id="243" name="Shape 243"/>
          <p:cNvSpPr txBox="1">
            <a:spLocks noGrp="1"/>
          </p:cNvSpPr>
          <p:nvPr>
            <p:ph type="body" idx="1"/>
          </p:nvPr>
        </p:nvSpPr>
        <p:spPr>
          <a:prstGeom prst="rect">
            <a:avLst/>
          </a:prstGeom>
        </p:spPr>
        <p:txBody>
          <a:bodyPr lIns="91425" tIns="91425" rIns="91425" bIns="91425" anchor="t" anchorCtr="0">
            <a:noAutofit/>
          </a:bodyPr>
          <a:lstStyle/>
          <a:p>
            <a:pPr marL="285750" indent="-285750">
              <a:buFont typeface="Arial" panose="020B0604020202020204" pitchFamily="34" charset="0"/>
              <a:buChar char="•"/>
            </a:pPr>
            <a:r>
              <a:rPr lang="en-US" dirty="0" smtClean="0"/>
              <a:t>Even </a:t>
            </a:r>
            <a:r>
              <a:rPr lang="en-US" dirty="0"/>
              <a:t>with unsupervised learning, the dataset was still unorganized due to similarities of the data in the features. The data can still be used for analysis, but it will not be as accurate for predictions.  </a:t>
            </a:r>
            <a:endParaRPr lang="en-PH" dirty="0"/>
          </a:p>
          <a:p>
            <a:pPr lvl="0">
              <a:spcBef>
                <a:spcPts val="0"/>
              </a:spcBef>
              <a:buNone/>
            </a:pPr>
            <a:endParaRPr dirty="0"/>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700" dirty="0"/>
              <a:t>K-means Clustering: Diabetic Retinopathy</a:t>
            </a:r>
          </a:p>
        </p:txBody>
      </p:sp>
      <p:sp>
        <p:nvSpPr>
          <p:cNvPr id="3" name="Content Placeholder 2"/>
          <p:cNvSpPr>
            <a:spLocks noGrp="1"/>
          </p:cNvSpPr>
          <p:nvPr>
            <p:ph type="body" idx="1"/>
          </p:nvPr>
        </p:nvSpPr>
        <p:spPr>
          <a:xfrm>
            <a:off x="471900" y="1771157"/>
            <a:ext cx="3084847" cy="2710200"/>
          </a:xfrm>
        </p:spPr>
        <p:txBody>
          <a:bodyPr>
            <a:normAutofit/>
          </a:bodyPr>
          <a:lstStyle/>
          <a:p>
            <a:r>
              <a:rPr lang="en-US" sz="1350" dirty="0"/>
              <a:t>Since the features B and S was found out to be the top features based on PCA, it can be observed that at K = 2, x-axis = B, and y-axis = S, the two clusters merge with each other.</a:t>
            </a:r>
          </a:p>
        </p:txBody>
      </p:sp>
      <p:pic>
        <p:nvPicPr>
          <p:cNvPr id="1026" name="Picture 2"/>
          <p:cNvPicPr>
            <a:picLocks noChangeAspect="1" noChangeArrowheads="1"/>
          </p:cNvPicPr>
          <p:nvPr/>
        </p:nvPicPr>
        <p:blipFill>
          <a:blip r:embed="rId2" cstate="print"/>
          <a:srcRect/>
          <a:stretch>
            <a:fillRect/>
          </a:stretch>
        </p:blipFill>
        <p:spPr bwMode="auto">
          <a:xfrm>
            <a:off x="4024896" y="1771157"/>
            <a:ext cx="4803097" cy="3298830"/>
          </a:xfrm>
          <a:prstGeom prst="rect">
            <a:avLst/>
          </a:prstGeom>
          <a:noFill/>
          <a:ln w="9525">
            <a:noFill/>
            <a:miter lim="800000"/>
            <a:headEnd/>
            <a:tailEnd/>
          </a:ln>
        </p:spPr>
      </p:pic>
    </p:spTree>
    <p:extLst>
      <p:ext uri="{BB962C8B-B14F-4D97-AF65-F5344CB8AC3E}">
        <p14:creationId xmlns:p14="http://schemas.microsoft.com/office/powerpoint/2010/main" val="15993851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 </a:t>
            </a:r>
          </a:p>
        </p:txBody>
      </p:sp>
      <p:sp>
        <p:nvSpPr>
          <p:cNvPr id="249" name="Shape 249"/>
          <p:cNvSpPr txBox="1">
            <a:spLocks noGrp="1"/>
          </p:cNvSpPr>
          <p:nvPr>
            <p:ph type="body" idx="1"/>
          </p:nvPr>
        </p:nvSpPr>
        <p:spPr>
          <a:xfrm>
            <a:off x="471900" y="1919075"/>
            <a:ext cx="3898394" cy="2710200"/>
          </a:xfrm>
          <a:prstGeom prst="rect">
            <a:avLst/>
          </a:prstGeom>
        </p:spPr>
        <p:txBody>
          <a:bodyPr lIns="91425" tIns="91425" rIns="91425" bIns="91425" anchor="t" anchorCtr="0">
            <a:noAutofit/>
          </a:bodyPr>
          <a:lstStyle/>
          <a:p>
            <a:pPr lvl="0">
              <a:spcBef>
                <a:spcPts val="0"/>
              </a:spcBef>
              <a:buNone/>
            </a:pPr>
            <a:r>
              <a:rPr lang="en" dirty="0"/>
              <a:t>From different tested clusters, k = 2 shows different clustered data</a:t>
            </a:r>
          </a:p>
        </p:txBody>
      </p:sp>
      <p:pic>
        <p:nvPicPr>
          <p:cNvPr id="250" name="Shape 250"/>
          <p:cNvPicPr preferRelativeResize="0"/>
          <p:nvPr/>
        </p:nvPicPr>
        <p:blipFill>
          <a:blip r:embed="rId3">
            <a:alphaModFix/>
          </a:blip>
          <a:stretch>
            <a:fillRect/>
          </a:stretch>
        </p:blipFill>
        <p:spPr>
          <a:xfrm>
            <a:off x="4394606" y="1814468"/>
            <a:ext cx="4554272" cy="3060091"/>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
              <a:t>Milestone 1</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K-means Clustering: Diabetic Retinopathy</a:t>
            </a:r>
          </a:p>
        </p:txBody>
      </p:sp>
      <p:sp>
        <p:nvSpPr>
          <p:cNvPr id="3" name="Content Placeholder 2"/>
          <p:cNvSpPr>
            <a:spLocks noGrp="1"/>
          </p:cNvSpPr>
          <p:nvPr>
            <p:ph type="body" idx="1"/>
          </p:nvPr>
        </p:nvSpPr>
        <p:spPr>
          <a:xfrm>
            <a:off x="471900" y="1919075"/>
            <a:ext cx="3555494" cy="2710200"/>
          </a:xfrm>
        </p:spPr>
        <p:txBody>
          <a:bodyPr>
            <a:normAutofit/>
          </a:bodyPr>
          <a:lstStyle/>
          <a:p>
            <a:r>
              <a:rPr lang="en-US" sz="1350" dirty="0"/>
              <a:t>The solution to this is that the clusters where displayed in a higher-dimension plot to fully separate each clusters.</a:t>
            </a:r>
          </a:p>
        </p:txBody>
      </p:sp>
      <p:pic>
        <p:nvPicPr>
          <p:cNvPr id="3074" name="Picture 2"/>
          <p:cNvPicPr>
            <a:picLocks noChangeAspect="1" noChangeArrowheads="1"/>
          </p:cNvPicPr>
          <p:nvPr/>
        </p:nvPicPr>
        <p:blipFill>
          <a:blip r:embed="rId3" cstate="print"/>
          <a:srcRect/>
          <a:stretch>
            <a:fillRect/>
          </a:stretch>
        </p:blipFill>
        <p:spPr bwMode="auto">
          <a:xfrm>
            <a:off x="4491317" y="1980503"/>
            <a:ext cx="4114800" cy="2826099"/>
          </a:xfrm>
          <a:prstGeom prst="rect">
            <a:avLst/>
          </a:prstGeom>
          <a:noFill/>
          <a:ln w="9525">
            <a:noFill/>
            <a:miter lim="800000"/>
            <a:headEnd/>
            <a:tailEnd/>
          </a:ln>
        </p:spPr>
      </p:pic>
    </p:spTree>
    <p:extLst>
      <p:ext uri="{BB962C8B-B14F-4D97-AF65-F5344CB8AC3E}">
        <p14:creationId xmlns:p14="http://schemas.microsoft.com/office/powerpoint/2010/main" val="13616121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a:t>
            </a:r>
          </a:p>
        </p:txBody>
      </p:sp>
      <p:sp>
        <p:nvSpPr>
          <p:cNvPr id="256" name="Shape 25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graphicFrame>
        <p:nvGraphicFramePr>
          <p:cNvPr id="257" name="Shape 257"/>
          <p:cNvGraphicFramePr/>
          <p:nvPr/>
        </p:nvGraphicFramePr>
        <p:xfrm>
          <a:off x="1394300" y="2432775"/>
          <a:ext cx="5943600" cy="883920"/>
        </p:xfrm>
        <a:graphic>
          <a:graphicData uri="http://schemas.openxmlformats.org/drawingml/2006/table">
            <a:tbl>
              <a:tblPr>
                <a:noFill/>
                <a:tableStyleId>{D664709A-3E04-478C-BA8F-562805DED5A3}</a:tableStyleId>
              </a:tblPr>
              <a:tblGrid>
                <a:gridCol w="2971800"/>
                <a:gridCol w="2971800"/>
              </a:tblGrid>
              <a:tr h="0">
                <a:tc>
                  <a:txBody>
                    <a:bodyPr/>
                    <a:lstStyle/>
                    <a:p>
                      <a:pPr lvl="0" rtl="0">
                        <a:spcBef>
                          <a:spcPts val="0"/>
                        </a:spcBef>
                        <a:buNone/>
                      </a:pPr>
                      <a:r>
                        <a:rPr lang="en" sz="1100"/>
                        <a:t>Cluster</a:t>
                      </a:r>
                    </a:p>
                  </a:txBody>
                  <a:tcPr marL="63500" marR="63500" marT="63500" marB="63500"/>
                </a:tc>
                <a:tc>
                  <a:txBody>
                    <a:bodyPr/>
                    <a:lstStyle/>
                    <a:p>
                      <a:pPr lvl="0" rtl="0">
                        <a:spcBef>
                          <a:spcPts val="0"/>
                        </a:spcBef>
                        <a:buNone/>
                      </a:pPr>
                      <a:r>
                        <a:rPr lang="en" sz="1100"/>
                        <a:t>Number of samples</a:t>
                      </a:r>
                    </a:p>
                  </a:txBody>
                  <a:tcPr marL="63500" marR="63500" marT="63500" marB="63500"/>
                </a:tc>
              </a:tr>
              <a:tr h="0">
                <a:tc>
                  <a:txBody>
                    <a:bodyPr/>
                    <a:lstStyle/>
                    <a:p>
                      <a:pPr lvl="0" rtl="0">
                        <a:spcBef>
                          <a:spcPts val="0"/>
                        </a:spcBef>
                        <a:buNone/>
                      </a:pPr>
                      <a:r>
                        <a:rPr lang="en" sz="1100"/>
                        <a:t>0</a:t>
                      </a:r>
                    </a:p>
                  </a:txBody>
                  <a:tcPr marL="63500" marR="63500" marT="63500" marB="63500"/>
                </a:tc>
                <a:tc>
                  <a:txBody>
                    <a:bodyPr/>
                    <a:lstStyle/>
                    <a:p>
                      <a:pPr lvl="0" rtl="0">
                        <a:spcBef>
                          <a:spcPts val="0"/>
                        </a:spcBef>
                        <a:buNone/>
                      </a:pPr>
                      <a:r>
                        <a:rPr lang="en" sz="1100"/>
                        <a:t>292</a:t>
                      </a:r>
                    </a:p>
                  </a:txBody>
                  <a:tcPr marL="63500" marR="63500" marT="63500" marB="63500"/>
                </a:tc>
              </a:tr>
              <a:tr h="0">
                <a:tc>
                  <a:txBody>
                    <a:bodyPr/>
                    <a:lstStyle/>
                    <a:p>
                      <a:pPr lvl="0" rtl="0">
                        <a:spcBef>
                          <a:spcPts val="0"/>
                        </a:spcBef>
                        <a:buNone/>
                      </a:pPr>
                      <a:r>
                        <a:rPr lang="en" sz="1100"/>
                        <a:t>1</a:t>
                      </a:r>
                    </a:p>
                  </a:txBody>
                  <a:tcPr marL="63500" marR="63500" marT="63500" marB="63500"/>
                </a:tc>
                <a:tc>
                  <a:txBody>
                    <a:bodyPr/>
                    <a:lstStyle/>
                    <a:p>
                      <a:pPr lvl="0" rtl="0">
                        <a:spcBef>
                          <a:spcPts val="0"/>
                        </a:spcBef>
                        <a:buNone/>
                      </a:pPr>
                      <a:r>
                        <a:rPr lang="en" sz="1100"/>
                        <a:t>859</a:t>
                      </a:r>
                    </a:p>
                  </a:txBody>
                  <a:tcPr marL="63500" marR="63500" marT="63500" marB="63500"/>
                </a:tc>
              </a:tr>
            </a:tbl>
          </a:graphicData>
        </a:graphic>
      </p:graphicFrame>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a:t>
            </a:r>
          </a:p>
        </p:txBody>
      </p:sp>
      <p:sp>
        <p:nvSpPr>
          <p:cNvPr id="263" name="Shape 263"/>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
              <a:t>Cluster 2 was chosen because both clusters were distinguishable from one another</a:t>
            </a:r>
          </a:p>
          <a:p>
            <a:pPr marL="457200" lvl="0" indent="-228600">
              <a:spcBef>
                <a:spcPts val="0"/>
              </a:spcBef>
              <a:buChar char="-"/>
            </a:pPr>
            <a:r>
              <a:rPr lang="en"/>
              <a:t>Both clustered data may be separated, however, the centroids of these two are similar that at some point, samples cannot be differentiated from one another</a:t>
            </a:r>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smtClean="0"/>
              <a:t>SOM</a:t>
            </a:r>
            <a:r>
              <a:rPr lang="en" dirty="0"/>
              <a:t>: Diabetic Retinopathy</a:t>
            </a:r>
          </a:p>
        </p:txBody>
      </p:sp>
      <p:sp>
        <p:nvSpPr>
          <p:cNvPr id="269" name="Shape 269"/>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dirty="0"/>
          </a:p>
        </p:txBody>
      </p:sp>
      <p:pic>
        <p:nvPicPr>
          <p:cNvPr id="4" name="image48.png"/>
          <p:cNvPicPr/>
          <p:nvPr/>
        </p:nvPicPr>
        <p:blipFill>
          <a:blip r:embed="rId3"/>
          <a:srcRect/>
          <a:stretch>
            <a:fillRect/>
          </a:stretch>
        </p:blipFill>
        <p:spPr>
          <a:xfrm>
            <a:off x="0" y="1701051"/>
            <a:ext cx="4545106" cy="3415553"/>
          </a:xfrm>
          <a:prstGeom prst="rect">
            <a:avLst/>
          </a:prstGeom>
          <a:ln/>
        </p:spPr>
      </p:pic>
      <p:sp>
        <p:nvSpPr>
          <p:cNvPr id="2" name="TextBox 1"/>
          <p:cNvSpPr txBox="1"/>
          <p:nvPr/>
        </p:nvSpPr>
        <p:spPr>
          <a:xfrm>
            <a:off x="5543777" y="4624778"/>
            <a:ext cx="2260555" cy="523220"/>
          </a:xfrm>
          <a:prstGeom prst="rect">
            <a:avLst/>
          </a:prstGeom>
          <a:noFill/>
        </p:spPr>
        <p:txBody>
          <a:bodyPr wrap="none" rtlCol="0">
            <a:spAutoFit/>
          </a:bodyPr>
          <a:lstStyle/>
          <a:p>
            <a:r>
              <a:rPr lang="en-US" b="1" dirty="0" smtClean="0"/>
              <a:t>Scatter Plot and SOM: </a:t>
            </a:r>
          </a:p>
          <a:p>
            <a:r>
              <a:rPr lang="en-US" b="1" dirty="0" smtClean="0"/>
              <a:t>1,000 </a:t>
            </a:r>
            <a:r>
              <a:rPr lang="en-US" b="1" dirty="0"/>
              <a:t>Training </a:t>
            </a:r>
            <a:r>
              <a:rPr lang="en-US" b="1" dirty="0" smtClean="0"/>
              <a:t>Rounds  </a:t>
            </a:r>
            <a:endParaRPr lang="en-PH" dirty="0"/>
          </a:p>
        </p:txBody>
      </p:sp>
      <p:pic>
        <p:nvPicPr>
          <p:cNvPr id="6" name="image39.png"/>
          <p:cNvPicPr/>
          <p:nvPr/>
        </p:nvPicPr>
        <p:blipFill>
          <a:blip r:embed="rId4"/>
          <a:srcRect/>
          <a:stretch>
            <a:fillRect/>
          </a:stretch>
        </p:blipFill>
        <p:spPr>
          <a:xfrm>
            <a:off x="4545106" y="1680881"/>
            <a:ext cx="4444890" cy="2966925"/>
          </a:xfrm>
          <a:prstGeom prst="rect">
            <a:avLst/>
          </a:prstGeom>
          <a:ln/>
        </p:spPr>
      </p:pic>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SOM</a:t>
            </a:r>
            <a:r>
              <a:rPr lang="en" dirty="0"/>
              <a:t>: Diabetic Retinopathy</a:t>
            </a:r>
            <a:endParaRPr lang="en-PH" dirty="0"/>
          </a:p>
        </p:txBody>
      </p:sp>
      <p:sp>
        <p:nvSpPr>
          <p:cNvPr id="3" name="Text Placeholder 2"/>
          <p:cNvSpPr>
            <a:spLocks noGrp="1"/>
          </p:cNvSpPr>
          <p:nvPr>
            <p:ph type="body" idx="1"/>
          </p:nvPr>
        </p:nvSpPr>
        <p:spPr/>
        <p:txBody>
          <a:bodyPr/>
          <a:lstStyle/>
          <a:p>
            <a:endParaRPr lang="en-PH"/>
          </a:p>
        </p:txBody>
      </p:sp>
      <p:pic>
        <p:nvPicPr>
          <p:cNvPr id="4" name="image53.png"/>
          <p:cNvPicPr/>
          <p:nvPr/>
        </p:nvPicPr>
        <p:blipFill>
          <a:blip r:embed="rId2"/>
          <a:srcRect/>
          <a:stretch>
            <a:fillRect/>
          </a:stretch>
        </p:blipFill>
        <p:spPr>
          <a:xfrm>
            <a:off x="0" y="1694329"/>
            <a:ext cx="4397188" cy="3449171"/>
          </a:xfrm>
          <a:prstGeom prst="rect">
            <a:avLst/>
          </a:prstGeom>
          <a:ln/>
        </p:spPr>
      </p:pic>
      <p:sp>
        <p:nvSpPr>
          <p:cNvPr id="5" name="TextBox 4"/>
          <p:cNvSpPr txBox="1"/>
          <p:nvPr/>
        </p:nvSpPr>
        <p:spPr>
          <a:xfrm>
            <a:off x="5600699" y="4624778"/>
            <a:ext cx="2250937" cy="523220"/>
          </a:xfrm>
          <a:prstGeom prst="rect">
            <a:avLst/>
          </a:prstGeom>
          <a:noFill/>
        </p:spPr>
        <p:txBody>
          <a:bodyPr wrap="none" rtlCol="0">
            <a:spAutoFit/>
          </a:bodyPr>
          <a:lstStyle/>
          <a:p>
            <a:r>
              <a:rPr lang="en-US" b="1" dirty="0"/>
              <a:t>Scatter Plot </a:t>
            </a:r>
            <a:r>
              <a:rPr lang="en-US" b="1" dirty="0" smtClean="0"/>
              <a:t>and SOM-</a:t>
            </a:r>
          </a:p>
          <a:p>
            <a:r>
              <a:rPr lang="en-US" b="1" dirty="0" smtClean="0"/>
              <a:t>10,000 </a:t>
            </a:r>
            <a:r>
              <a:rPr lang="en-US" b="1" dirty="0"/>
              <a:t>Training Rounds</a:t>
            </a:r>
            <a:endParaRPr lang="en-PH" dirty="0"/>
          </a:p>
        </p:txBody>
      </p:sp>
      <p:pic>
        <p:nvPicPr>
          <p:cNvPr id="7" name="image15.png"/>
          <p:cNvPicPr/>
          <p:nvPr/>
        </p:nvPicPr>
        <p:blipFill>
          <a:blip r:embed="rId3"/>
          <a:srcRect/>
          <a:stretch>
            <a:fillRect/>
          </a:stretch>
        </p:blipFill>
        <p:spPr>
          <a:xfrm>
            <a:off x="4397188" y="1694329"/>
            <a:ext cx="4746812" cy="2930449"/>
          </a:xfrm>
          <a:prstGeom prst="rect">
            <a:avLst/>
          </a:prstGeom>
          <a:ln/>
        </p:spPr>
      </p:pic>
    </p:spTree>
    <p:extLst>
      <p:ext uri="{BB962C8B-B14F-4D97-AF65-F5344CB8AC3E}">
        <p14:creationId xmlns:p14="http://schemas.microsoft.com/office/powerpoint/2010/main" val="9859031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SOM: Diabetic Retinopathy</a:t>
            </a:r>
            <a:endParaRPr lang="en-PH" dirty="0"/>
          </a:p>
        </p:txBody>
      </p:sp>
      <p:sp>
        <p:nvSpPr>
          <p:cNvPr id="3" name="Text Placeholder 2"/>
          <p:cNvSpPr>
            <a:spLocks noGrp="1"/>
          </p:cNvSpPr>
          <p:nvPr>
            <p:ph type="body" idx="1"/>
          </p:nvPr>
        </p:nvSpPr>
        <p:spPr/>
        <p:txBody>
          <a:bodyPr/>
          <a:lstStyle/>
          <a:p>
            <a:endParaRPr lang="en-PH"/>
          </a:p>
        </p:txBody>
      </p:sp>
      <p:pic>
        <p:nvPicPr>
          <p:cNvPr id="4" name="image38.png"/>
          <p:cNvPicPr/>
          <p:nvPr/>
        </p:nvPicPr>
        <p:blipFill>
          <a:blip r:embed="rId2"/>
          <a:srcRect/>
          <a:stretch>
            <a:fillRect/>
          </a:stretch>
        </p:blipFill>
        <p:spPr>
          <a:xfrm>
            <a:off x="-1" y="1690475"/>
            <a:ext cx="4403913" cy="3453025"/>
          </a:xfrm>
          <a:prstGeom prst="rect">
            <a:avLst/>
          </a:prstGeom>
          <a:ln/>
        </p:spPr>
      </p:pic>
      <p:pic>
        <p:nvPicPr>
          <p:cNvPr id="5" name="image12.png"/>
          <p:cNvPicPr/>
          <p:nvPr/>
        </p:nvPicPr>
        <p:blipFill>
          <a:blip r:embed="rId3"/>
          <a:srcRect/>
          <a:stretch>
            <a:fillRect/>
          </a:stretch>
        </p:blipFill>
        <p:spPr>
          <a:xfrm>
            <a:off x="4403912" y="1690475"/>
            <a:ext cx="4761989" cy="2854631"/>
          </a:xfrm>
          <a:prstGeom prst="rect">
            <a:avLst/>
          </a:prstGeom>
          <a:ln/>
        </p:spPr>
      </p:pic>
      <p:sp>
        <p:nvSpPr>
          <p:cNvPr id="6" name="TextBox 5"/>
          <p:cNvSpPr txBox="1"/>
          <p:nvPr/>
        </p:nvSpPr>
        <p:spPr>
          <a:xfrm>
            <a:off x="5684284" y="4624778"/>
            <a:ext cx="2201244" cy="523220"/>
          </a:xfrm>
          <a:prstGeom prst="rect">
            <a:avLst/>
          </a:prstGeom>
          <a:noFill/>
        </p:spPr>
        <p:txBody>
          <a:bodyPr wrap="none" rtlCol="0">
            <a:spAutoFit/>
          </a:bodyPr>
          <a:lstStyle/>
          <a:p>
            <a:r>
              <a:rPr lang="en-US" b="1" dirty="0" smtClean="0"/>
              <a:t>Scatter Plot and SOM – </a:t>
            </a:r>
          </a:p>
          <a:p>
            <a:r>
              <a:rPr lang="en-US" b="1" dirty="0" smtClean="0"/>
              <a:t>15,000 </a:t>
            </a:r>
            <a:r>
              <a:rPr lang="en-US" b="1" dirty="0"/>
              <a:t>Training Rounds</a:t>
            </a:r>
            <a:endParaRPr lang="en-PH" dirty="0"/>
          </a:p>
        </p:txBody>
      </p:sp>
    </p:spTree>
    <p:extLst>
      <p:ext uri="{BB962C8B-B14F-4D97-AF65-F5344CB8AC3E}">
        <p14:creationId xmlns:p14="http://schemas.microsoft.com/office/powerpoint/2010/main" val="2910585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Discussion Of Results</a:t>
            </a:r>
            <a:endParaRPr lang="en-PH" dirty="0"/>
          </a:p>
        </p:txBody>
      </p:sp>
      <p:sp>
        <p:nvSpPr>
          <p:cNvPr id="3" name="Text Placeholder 2"/>
          <p:cNvSpPr>
            <a:spLocks noGrp="1"/>
          </p:cNvSpPr>
          <p:nvPr>
            <p:ph type="body" idx="1"/>
          </p:nvPr>
        </p:nvSpPr>
        <p:spPr/>
        <p:txBody>
          <a:bodyPr/>
          <a:lstStyle/>
          <a:p>
            <a:pPr marL="285750" indent="-285750">
              <a:buFont typeface="Arial" panose="020B0604020202020204" pitchFamily="34" charset="0"/>
              <a:buChar char="•"/>
            </a:pPr>
            <a:r>
              <a:rPr lang="en-US" dirty="0" smtClean="0"/>
              <a:t>All </a:t>
            </a:r>
            <a:r>
              <a:rPr lang="en-US" dirty="0"/>
              <a:t>of the information here were taken at jitter set to a minimum producing a 10x10 SOM map with clear, specific, and distinct nodes that allows the classification of each sample more precise and accurate. </a:t>
            </a:r>
            <a:endParaRPr lang="en-US" dirty="0" smtClean="0"/>
          </a:p>
          <a:p>
            <a:pPr marL="285750" indent="-285750">
              <a:buFont typeface="Arial" panose="020B0604020202020204" pitchFamily="34" charset="0"/>
              <a:buChar char="•"/>
            </a:pPr>
            <a:r>
              <a:rPr lang="en-US" dirty="0" smtClean="0"/>
              <a:t>Although </a:t>
            </a:r>
            <a:r>
              <a:rPr lang="en-US" dirty="0"/>
              <a:t>the actual relationship between each node were not discussed, this still shows a limited display of the SOM of diabetes.</a:t>
            </a:r>
            <a:endParaRPr lang="en-PH" dirty="0"/>
          </a:p>
          <a:p>
            <a:endParaRPr lang="en-PH" dirty="0"/>
          </a:p>
        </p:txBody>
      </p:sp>
    </p:spTree>
    <p:extLst>
      <p:ext uri="{BB962C8B-B14F-4D97-AF65-F5344CB8AC3E}">
        <p14:creationId xmlns:p14="http://schemas.microsoft.com/office/powerpoint/2010/main" val="3747313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Milestone 1: Spambase</a:t>
            </a:r>
          </a:p>
        </p:txBody>
      </p:sp>
      <p:sp>
        <p:nvSpPr>
          <p:cNvPr id="91" name="Shape 91"/>
          <p:cNvSpPr txBox="1">
            <a:spLocks noGrp="1"/>
          </p:cNvSpPr>
          <p:nvPr>
            <p:ph type="body" idx="1"/>
          </p:nvPr>
        </p:nvSpPr>
        <p:spPr>
          <a:prstGeom prst="rect">
            <a:avLst/>
          </a:prstGeom>
        </p:spPr>
        <p:txBody>
          <a:bodyPr lIns="91425" tIns="91425" rIns="91425" bIns="91425" anchor="t" anchorCtr="0">
            <a:noAutofit/>
          </a:bodyPr>
          <a:lstStyle/>
          <a:p>
            <a:pPr marL="457200" lvl="0" indent="-330200" rtl="0">
              <a:spcBef>
                <a:spcPts val="0"/>
              </a:spcBef>
              <a:buClr>
                <a:srgbClr val="666666"/>
              </a:buClr>
              <a:buSzPct val="100000"/>
              <a:buAutoNum type="alphaUcPeriod"/>
            </a:pPr>
            <a:r>
              <a:rPr lang="en" sz="1600" dirty="0"/>
              <a:t>Dataset Building and Normalization</a:t>
            </a:r>
          </a:p>
          <a:p>
            <a:pPr marL="914400" lvl="1" indent="-330200" rtl="0">
              <a:spcBef>
                <a:spcPts val="0"/>
              </a:spcBef>
              <a:spcAft>
                <a:spcPts val="0"/>
              </a:spcAft>
              <a:buClr>
                <a:srgbClr val="666666"/>
              </a:buClr>
              <a:buSzPct val="100000"/>
              <a:buAutoNum type="arabicPeriod"/>
            </a:pPr>
            <a:r>
              <a:rPr lang="en" sz="1600" dirty="0"/>
              <a:t>Source of Dataset: UCI Machine Learning Repository</a:t>
            </a:r>
          </a:p>
          <a:p>
            <a:pPr marL="914400" lvl="1" indent="-330200" rtl="0">
              <a:spcBef>
                <a:spcPts val="0"/>
              </a:spcBef>
              <a:spcAft>
                <a:spcPts val="0"/>
              </a:spcAft>
              <a:buClr>
                <a:srgbClr val="666666"/>
              </a:buClr>
              <a:buSzPct val="100000"/>
              <a:buAutoNum type="arabicPeriod"/>
            </a:pPr>
            <a:r>
              <a:rPr lang="en" sz="1600" dirty="0"/>
              <a:t>Description of Dataset (include the number of original features and the sample size): </a:t>
            </a:r>
          </a:p>
          <a:p>
            <a:pPr marL="914400" lvl="0" indent="457200" rtl="0">
              <a:spcBef>
                <a:spcPts val="0"/>
              </a:spcBef>
              <a:spcAft>
                <a:spcPts val="0"/>
              </a:spcAft>
              <a:buNone/>
            </a:pPr>
            <a:r>
              <a:rPr lang="en" sz="1600" dirty="0"/>
              <a:t>This dataset contains a collection of spam emails from a set of individuals who have filed spam to the owner’s postmaster. Within the dataset, there exists a collection of non-spam emails as well. There are 4601 samples and 58 features.</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Milestone 1: Spambase</a:t>
            </a:r>
          </a:p>
        </p:txBody>
      </p:sp>
      <p:sp>
        <p:nvSpPr>
          <p:cNvPr id="97" name="Shape 97"/>
          <p:cNvSpPr txBox="1">
            <a:spLocks noGrp="1"/>
          </p:cNvSpPr>
          <p:nvPr>
            <p:ph type="body" idx="1"/>
          </p:nvPr>
        </p:nvSpPr>
        <p:spPr>
          <a:prstGeom prst="rect">
            <a:avLst/>
          </a:prstGeom>
        </p:spPr>
        <p:txBody>
          <a:bodyPr lIns="91425" tIns="91425" rIns="91425" bIns="91425" anchor="t" anchorCtr="0">
            <a:noAutofit/>
          </a:bodyPr>
          <a:lstStyle/>
          <a:p>
            <a:pPr marL="457200" lvl="0" indent="0" rtl="0">
              <a:spcBef>
                <a:spcPts val="0"/>
              </a:spcBef>
              <a:spcAft>
                <a:spcPts val="0"/>
              </a:spcAft>
              <a:buNone/>
            </a:pPr>
            <a:r>
              <a:rPr lang="en" sz="1200" dirty="0">
                <a:solidFill>
                  <a:srgbClr val="666666"/>
                </a:solidFill>
              </a:rPr>
              <a:t>3. Name, Description and type of each feature. Include here if you had to normalize the feature, the reason for its normalization and the range of values (e.g. 0 to 1).</a:t>
            </a:r>
          </a:p>
          <a:p>
            <a:pPr marL="457200" lvl="0" indent="0" rtl="0">
              <a:spcBef>
                <a:spcPts val="0"/>
              </a:spcBef>
              <a:spcAft>
                <a:spcPts val="0"/>
              </a:spcAft>
              <a:buNone/>
            </a:pPr>
            <a:endParaRPr sz="1200" dirty="0">
              <a:solidFill>
                <a:srgbClr val="666666"/>
              </a:solidFill>
            </a:endParaRPr>
          </a:p>
          <a:p>
            <a:pPr lvl="0" indent="457200" rtl="0">
              <a:spcBef>
                <a:spcPts val="0"/>
              </a:spcBef>
              <a:spcAft>
                <a:spcPts val="0"/>
              </a:spcAft>
              <a:buNone/>
            </a:pPr>
            <a:r>
              <a:rPr lang="en" sz="1200" dirty="0">
                <a:solidFill>
                  <a:srgbClr val="666666"/>
                </a:solidFill>
              </a:rPr>
              <a:t>48 </a:t>
            </a:r>
            <a:r>
              <a:rPr lang="en" sz="1200" u="sng" dirty="0">
                <a:solidFill>
                  <a:srgbClr val="666666"/>
                </a:solidFill>
              </a:rPr>
              <a:t>continuous</a:t>
            </a:r>
            <a:r>
              <a:rPr lang="en" sz="1200" dirty="0">
                <a:solidFill>
                  <a:srgbClr val="666666"/>
                </a:solidFill>
              </a:rPr>
              <a:t> real [0,100] attributes of type </a:t>
            </a:r>
            <a:r>
              <a:rPr lang="en" sz="1200" b="1" dirty="0">
                <a:solidFill>
                  <a:srgbClr val="666666"/>
                </a:solidFill>
              </a:rPr>
              <a:t>word_freq_WORD</a:t>
            </a:r>
          </a:p>
          <a:p>
            <a:pPr marL="457200" lvl="0" indent="0" rtl="0">
              <a:spcBef>
                <a:spcPts val="0"/>
              </a:spcBef>
              <a:spcAft>
                <a:spcPts val="0"/>
              </a:spcAft>
              <a:buNone/>
            </a:pPr>
            <a:r>
              <a:rPr lang="en" sz="1200" dirty="0">
                <a:solidFill>
                  <a:srgbClr val="666666"/>
                </a:solidFill>
              </a:rPr>
              <a:t>= percentage of words in the e-mail that match WORD, i.e. 100 * (number of times the WORD appears in the e-mail) / total number of words in e-mail. A "word" in this case is any string of alphanumeric characters bounded by non-alphanumeric characters or end-of-string.</a:t>
            </a:r>
          </a:p>
          <a:p>
            <a:pPr lvl="0" rtl="0">
              <a:spcBef>
                <a:spcPts val="0"/>
              </a:spcBef>
              <a:spcAft>
                <a:spcPts val="0"/>
              </a:spcAft>
              <a:buNone/>
            </a:pPr>
            <a:r>
              <a:rPr lang="en" sz="1200" dirty="0">
                <a:solidFill>
                  <a:srgbClr val="666666"/>
                </a:solidFill>
              </a:rPr>
              <a:t> </a:t>
            </a:r>
          </a:p>
          <a:p>
            <a:pPr lvl="0" indent="457200" rtl="0">
              <a:spcBef>
                <a:spcPts val="0"/>
              </a:spcBef>
              <a:spcAft>
                <a:spcPts val="0"/>
              </a:spcAft>
              <a:buNone/>
            </a:pPr>
            <a:r>
              <a:rPr lang="en" sz="1200" dirty="0">
                <a:solidFill>
                  <a:srgbClr val="666666"/>
                </a:solidFill>
              </a:rPr>
              <a:t>6 </a:t>
            </a:r>
            <a:r>
              <a:rPr lang="en" sz="1200" u="sng" dirty="0">
                <a:solidFill>
                  <a:srgbClr val="666666"/>
                </a:solidFill>
              </a:rPr>
              <a:t>continuous</a:t>
            </a:r>
            <a:r>
              <a:rPr lang="en" sz="1200" dirty="0">
                <a:solidFill>
                  <a:srgbClr val="666666"/>
                </a:solidFill>
              </a:rPr>
              <a:t> real [0,100] attributes of type </a:t>
            </a:r>
            <a:r>
              <a:rPr lang="en" sz="1200" b="1" dirty="0">
                <a:solidFill>
                  <a:srgbClr val="666666"/>
                </a:solidFill>
              </a:rPr>
              <a:t>char_freq_CHAR</a:t>
            </a:r>
          </a:p>
          <a:p>
            <a:pPr marL="457200" lvl="0" indent="0" rtl="0">
              <a:spcBef>
                <a:spcPts val="0"/>
              </a:spcBef>
              <a:spcAft>
                <a:spcPts val="0"/>
              </a:spcAft>
              <a:buNone/>
            </a:pPr>
            <a:r>
              <a:rPr lang="en" sz="1200" dirty="0">
                <a:solidFill>
                  <a:srgbClr val="666666"/>
                </a:solidFill>
              </a:rPr>
              <a:t>= percentage of characters in the e-mail that match CHAR, i.e. 100 * (number of CHAR occurences) / total characters in e-mail</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Milestone 1: Spambase</a:t>
            </a:r>
          </a:p>
        </p:txBody>
      </p:sp>
      <p:sp>
        <p:nvSpPr>
          <p:cNvPr id="103" name="Shape 103"/>
          <p:cNvSpPr txBox="1">
            <a:spLocks noGrp="1"/>
          </p:cNvSpPr>
          <p:nvPr>
            <p:ph type="body" idx="1"/>
          </p:nvPr>
        </p:nvSpPr>
        <p:spPr>
          <a:prstGeom prst="rect">
            <a:avLst/>
          </a:prstGeom>
        </p:spPr>
        <p:txBody>
          <a:bodyPr lIns="91425" tIns="91425" rIns="91425" bIns="91425" anchor="t" anchorCtr="0">
            <a:noAutofit/>
          </a:bodyPr>
          <a:lstStyle/>
          <a:p>
            <a:pPr lvl="0" indent="457200" rtl="0">
              <a:spcBef>
                <a:spcPts val="0"/>
              </a:spcBef>
              <a:spcAft>
                <a:spcPts val="0"/>
              </a:spcAft>
              <a:buNone/>
            </a:pPr>
            <a:r>
              <a:rPr lang="en" sz="1200">
                <a:solidFill>
                  <a:srgbClr val="666666"/>
                </a:solidFill>
              </a:rPr>
              <a:t>1 </a:t>
            </a:r>
            <a:r>
              <a:rPr lang="en" sz="1200" u="sng">
                <a:solidFill>
                  <a:srgbClr val="666666"/>
                </a:solidFill>
              </a:rPr>
              <a:t>continuous</a:t>
            </a:r>
            <a:r>
              <a:rPr lang="en" sz="1200">
                <a:solidFill>
                  <a:srgbClr val="666666"/>
                </a:solidFill>
              </a:rPr>
              <a:t> real [1,...] attribute of type </a:t>
            </a:r>
            <a:r>
              <a:rPr lang="en" sz="1200" b="1">
                <a:solidFill>
                  <a:srgbClr val="666666"/>
                </a:solidFill>
              </a:rPr>
              <a:t>capital_run_length_average</a:t>
            </a:r>
          </a:p>
          <a:p>
            <a:pPr lvl="0" indent="457200" rtl="0">
              <a:spcBef>
                <a:spcPts val="0"/>
              </a:spcBef>
              <a:spcAft>
                <a:spcPts val="0"/>
              </a:spcAft>
              <a:buNone/>
            </a:pPr>
            <a:r>
              <a:rPr lang="en" sz="1200">
                <a:solidFill>
                  <a:srgbClr val="666666"/>
                </a:solidFill>
              </a:rPr>
              <a:t>= average length of uninterrupted sequences of capital letters</a:t>
            </a:r>
          </a:p>
          <a:p>
            <a:pPr lvl="0" rtl="0">
              <a:spcBef>
                <a:spcPts val="0"/>
              </a:spcBef>
              <a:spcAft>
                <a:spcPts val="0"/>
              </a:spcAft>
              <a:buNone/>
            </a:pPr>
            <a:r>
              <a:rPr lang="en" sz="1200">
                <a:solidFill>
                  <a:srgbClr val="666666"/>
                </a:solidFill>
              </a:rPr>
              <a:t> </a:t>
            </a:r>
          </a:p>
          <a:p>
            <a:pPr lvl="0" indent="457200" rtl="0">
              <a:spcBef>
                <a:spcPts val="0"/>
              </a:spcBef>
              <a:spcAft>
                <a:spcPts val="0"/>
              </a:spcAft>
              <a:buNone/>
            </a:pPr>
            <a:r>
              <a:rPr lang="en" sz="1200">
                <a:solidFill>
                  <a:srgbClr val="666666"/>
                </a:solidFill>
              </a:rPr>
              <a:t>1 </a:t>
            </a:r>
            <a:r>
              <a:rPr lang="en" sz="1200" u="sng">
                <a:solidFill>
                  <a:srgbClr val="666666"/>
                </a:solidFill>
              </a:rPr>
              <a:t>continuous</a:t>
            </a:r>
            <a:r>
              <a:rPr lang="en" sz="1200">
                <a:solidFill>
                  <a:srgbClr val="666666"/>
                </a:solidFill>
              </a:rPr>
              <a:t> integer [1,...] attribute of type </a:t>
            </a:r>
            <a:r>
              <a:rPr lang="en" sz="1200" b="1">
                <a:solidFill>
                  <a:srgbClr val="666666"/>
                </a:solidFill>
              </a:rPr>
              <a:t>capital_run_length_longest</a:t>
            </a:r>
          </a:p>
          <a:p>
            <a:pPr lvl="0" indent="457200" rtl="0">
              <a:spcBef>
                <a:spcPts val="0"/>
              </a:spcBef>
              <a:spcAft>
                <a:spcPts val="0"/>
              </a:spcAft>
              <a:buNone/>
            </a:pPr>
            <a:r>
              <a:rPr lang="en" sz="1200">
                <a:solidFill>
                  <a:srgbClr val="666666"/>
                </a:solidFill>
              </a:rPr>
              <a:t>= length of longest uninterrupted sequence of capital letters</a:t>
            </a:r>
          </a:p>
          <a:p>
            <a:pPr lvl="0" rtl="0">
              <a:spcBef>
                <a:spcPts val="0"/>
              </a:spcBef>
              <a:spcAft>
                <a:spcPts val="0"/>
              </a:spcAft>
              <a:buNone/>
            </a:pPr>
            <a:r>
              <a:rPr lang="en" sz="1200">
                <a:solidFill>
                  <a:srgbClr val="666666"/>
                </a:solidFill>
              </a:rPr>
              <a:t> </a:t>
            </a:r>
          </a:p>
          <a:p>
            <a:pPr lvl="0" indent="457200" rtl="0">
              <a:spcBef>
                <a:spcPts val="0"/>
              </a:spcBef>
              <a:spcAft>
                <a:spcPts val="0"/>
              </a:spcAft>
              <a:buNone/>
            </a:pPr>
            <a:r>
              <a:rPr lang="en" sz="1200">
                <a:solidFill>
                  <a:srgbClr val="666666"/>
                </a:solidFill>
              </a:rPr>
              <a:t>1 </a:t>
            </a:r>
            <a:r>
              <a:rPr lang="en" sz="1200" u="sng">
                <a:solidFill>
                  <a:srgbClr val="666666"/>
                </a:solidFill>
              </a:rPr>
              <a:t>continuous integer</a:t>
            </a:r>
            <a:r>
              <a:rPr lang="en" sz="1200">
                <a:solidFill>
                  <a:srgbClr val="666666"/>
                </a:solidFill>
              </a:rPr>
              <a:t> [1,...] attribute of type </a:t>
            </a:r>
            <a:r>
              <a:rPr lang="en" sz="1200" b="1">
                <a:solidFill>
                  <a:srgbClr val="666666"/>
                </a:solidFill>
              </a:rPr>
              <a:t>capital_run_length_total</a:t>
            </a:r>
          </a:p>
          <a:p>
            <a:pPr lvl="0" indent="457200" rtl="0">
              <a:spcBef>
                <a:spcPts val="0"/>
              </a:spcBef>
              <a:spcAft>
                <a:spcPts val="0"/>
              </a:spcAft>
              <a:buNone/>
            </a:pPr>
            <a:r>
              <a:rPr lang="en" sz="1200">
                <a:solidFill>
                  <a:srgbClr val="666666"/>
                </a:solidFill>
              </a:rPr>
              <a:t>= sum of length of uninterrupted sequences of capital letters</a:t>
            </a:r>
          </a:p>
          <a:p>
            <a:pPr lvl="0" indent="457200" rtl="0">
              <a:spcBef>
                <a:spcPts val="0"/>
              </a:spcBef>
              <a:spcAft>
                <a:spcPts val="0"/>
              </a:spcAft>
              <a:buNone/>
            </a:pPr>
            <a:r>
              <a:rPr lang="en" sz="1200">
                <a:solidFill>
                  <a:srgbClr val="666666"/>
                </a:solidFill>
              </a:rPr>
              <a:t>= total number of capital letters in the e-mail</a:t>
            </a:r>
          </a:p>
          <a:p>
            <a:pPr lvl="0" rtl="0">
              <a:spcBef>
                <a:spcPts val="0"/>
              </a:spcBef>
              <a:spcAft>
                <a:spcPts val="0"/>
              </a:spcAft>
              <a:buNone/>
            </a:pPr>
            <a:r>
              <a:rPr lang="en" sz="1200">
                <a:solidFill>
                  <a:srgbClr val="666666"/>
                </a:solidFill>
              </a:rPr>
              <a:t> </a:t>
            </a:r>
          </a:p>
          <a:p>
            <a:pPr lvl="0" indent="457200" rtl="0">
              <a:spcBef>
                <a:spcPts val="0"/>
              </a:spcBef>
              <a:spcAft>
                <a:spcPts val="0"/>
              </a:spcAft>
              <a:buNone/>
            </a:pPr>
            <a:r>
              <a:rPr lang="en" sz="1200">
                <a:solidFill>
                  <a:srgbClr val="666666"/>
                </a:solidFill>
              </a:rPr>
              <a:t>1 </a:t>
            </a:r>
            <a:r>
              <a:rPr lang="en" sz="1200" u="sng">
                <a:solidFill>
                  <a:srgbClr val="666666"/>
                </a:solidFill>
              </a:rPr>
              <a:t>nominal</a:t>
            </a:r>
            <a:r>
              <a:rPr lang="en" sz="1200">
                <a:solidFill>
                  <a:srgbClr val="666666"/>
                </a:solidFill>
              </a:rPr>
              <a:t> {0,1} class attribute of type </a:t>
            </a:r>
            <a:r>
              <a:rPr lang="en" sz="1200" b="1">
                <a:solidFill>
                  <a:srgbClr val="666666"/>
                </a:solidFill>
              </a:rPr>
              <a:t>spam</a:t>
            </a:r>
          </a:p>
          <a:p>
            <a:pPr lvl="0" indent="457200">
              <a:spcBef>
                <a:spcPts val="0"/>
              </a:spcBef>
              <a:spcAft>
                <a:spcPts val="0"/>
              </a:spcAft>
              <a:buNone/>
            </a:pPr>
            <a:r>
              <a:rPr lang="en" sz="1200">
                <a:solidFill>
                  <a:srgbClr val="666666"/>
                </a:solidFill>
              </a:rPr>
              <a:t>= denotes whether the e-mail was considered spam (1) or not (0), i.e. unsolicited commercial e-mail.</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endParaRPr/>
          </a:p>
        </p:txBody>
      </p:sp>
      <p:pic>
        <p:nvPicPr>
          <p:cNvPr id="115" name="Shape 115"/>
          <p:cNvPicPr preferRelativeResize="0"/>
          <p:nvPr/>
        </p:nvPicPr>
        <p:blipFill>
          <a:blip r:embed="rId3">
            <a:alphaModFix/>
          </a:blip>
          <a:stretch>
            <a:fillRect/>
          </a:stretch>
        </p:blipFill>
        <p:spPr>
          <a:xfrm>
            <a:off x="712575" y="474850"/>
            <a:ext cx="7718850" cy="4193799"/>
          </a:xfrm>
          <a:prstGeom prst="rect">
            <a:avLst/>
          </a:prstGeom>
          <a:noFill/>
          <a:ln>
            <a:noFill/>
          </a:ln>
        </p:spPr>
      </p:pic>
    </p:spTree>
    <p:extLst>
      <p:ext uri="{BB962C8B-B14F-4D97-AF65-F5344CB8AC3E}">
        <p14:creationId xmlns:p14="http://schemas.microsoft.com/office/powerpoint/2010/main" val="3250549707"/>
      </p:ext>
    </p:extLst>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endParaRPr/>
          </a:p>
        </p:txBody>
      </p:sp>
      <p:pic>
        <p:nvPicPr>
          <p:cNvPr id="121" name="Shape 121"/>
          <p:cNvPicPr preferRelativeResize="0"/>
          <p:nvPr/>
        </p:nvPicPr>
        <p:blipFill>
          <a:blip r:embed="rId3">
            <a:alphaModFix/>
          </a:blip>
          <a:stretch>
            <a:fillRect/>
          </a:stretch>
        </p:blipFill>
        <p:spPr>
          <a:xfrm>
            <a:off x="928687" y="795337"/>
            <a:ext cx="7286625" cy="3552825"/>
          </a:xfrm>
          <a:prstGeom prst="rect">
            <a:avLst/>
          </a:prstGeom>
          <a:noFill/>
          <a:ln>
            <a:noFill/>
          </a:ln>
        </p:spPr>
      </p:pic>
    </p:spTree>
    <p:extLst>
      <p:ext uri="{BB962C8B-B14F-4D97-AF65-F5344CB8AC3E}">
        <p14:creationId xmlns:p14="http://schemas.microsoft.com/office/powerpoint/2010/main" val="1938658374"/>
      </p:ext>
    </p:extLst>
  </p:cSld>
  <p:clrMapOvr>
    <a:masterClrMapping/>
  </p:clrMapOvr>
  <p:transition spd="slow">
    <p:cut/>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96</TotalTime>
  <Words>2151</Words>
  <Application>Microsoft Office PowerPoint</Application>
  <PresentationFormat>On-screen Show (16:9)</PresentationFormat>
  <Paragraphs>463</Paragraphs>
  <Slides>46</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Wingdings</vt:lpstr>
      <vt:lpstr>Arial Black</vt:lpstr>
      <vt:lpstr>Roboto</vt:lpstr>
      <vt:lpstr>Calibri</vt:lpstr>
      <vt:lpstr>Times New Roman</vt:lpstr>
      <vt:lpstr>Essential</vt:lpstr>
      <vt:lpstr>Milestones 1 &amp; 2 - Analysis</vt:lpstr>
      <vt:lpstr>Dataset</vt:lpstr>
      <vt:lpstr>Machine Learning Techniques</vt:lpstr>
      <vt:lpstr>Milestone 1</vt:lpstr>
      <vt:lpstr>Milestone 1: Spambase</vt:lpstr>
      <vt:lpstr>Milestone 1: Spambase</vt:lpstr>
      <vt:lpstr>Milestone 1: Spambase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 Discussion of Results</vt:lpstr>
      <vt:lpstr>C. Discussion of Results</vt:lpstr>
      <vt:lpstr>Milestone 1: Diabetic Retinopathy</vt:lpstr>
      <vt:lpstr>Milestone 1: Diabetic Retinopathy</vt:lpstr>
      <vt:lpstr>Milestone 1: Diabetic Retinopathy</vt:lpstr>
      <vt:lpstr>PowerPoint Presentation</vt:lpstr>
      <vt:lpstr>PowerPoint Presentation</vt:lpstr>
      <vt:lpstr>PowerPoint Presentation</vt:lpstr>
      <vt:lpstr>PowerPoint Presentation</vt:lpstr>
      <vt:lpstr>C. Discussion Of Results</vt:lpstr>
      <vt:lpstr>Milestone 2</vt:lpstr>
      <vt:lpstr>k-Means Clustering: Spambase</vt:lpstr>
      <vt:lpstr>k-Means Clustering: Spambase</vt:lpstr>
      <vt:lpstr>k-Means Clustering: Spambase</vt:lpstr>
      <vt:lpstr>k-Means Clustering: Spambase</vt:lpstr>
      <vt:lpstr>k-Means Clustering: Spambase</vt:lpstr>
      <vt:lpstr>SOM: Spambase</vt:lpstr>
      <vt:lpstr>SOM: Spambase</vt:lpstr>
      <vt:lpstr>SOM: Spambase</vt:lpstr>
      <vt:lpstr>SOM: Spambase</vt:lpstr>
      <vt:lpstr>SOM: Spambase</vt:lpstr>
      <vt:lpstr>K-means Clustering: Diabetic Retinopathy</vt:lpstr>
      <vt:lpstr>k-Means Clustering: Diabetic Retinopathy </vt:lpstr>
      <vt:lpstr>K-means Clustering: Diabetic Retinopathy</vt:lpstr>
      <vt:lpstr>k-Means Clustering: Diabetic Retinopathy</vt:lpstr>
      <vt:lpstr>k-Means Clustering: Diabetic Retinopathy</vt:lpstr>
      <vt:lpstr>SOM: Diabetic Retinopathy</vt:lpstr>
      <vt:lpstr>SOM: Diabetic Retinopathy</vt:lpstr>
      <vt:lpstr>SOM: Diabetic Retinopathy</vt:lpstr>
      <vt:lpstr>Discussion Of Results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Milestones 1 &amp; 2 - Analysis</dc:title>
  <cp:lastModifiedBy>Paolo</cp:lastModifiedBy>
  <cp:revision>32</cp:revision>
  <dcterms:modified xsi:type="dcterms:W3CDTF">2016-03-30T10:31:37Z</dcterms:modified>
</cp:coreProperties>
</file>